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5"/>
    <p:sldMasterId id="2147483742" r:id="rId6"/>
  </p:sldMasterIdLst>
  <p:notesMasterIdLst>
    <p:notesMasterId r:id="rId19"/>
  </p:notesMasterIdLst>
  <p:sldIdLst>
    <p:sldId id="274" r:id="rId7"/>
    <p:sldId id="426" r:id="rId8"/>
    <p:sldId id="427" r:id="rId9"/>
    <p:sldId id="437" r:id="rId10"/>
    <p:sldId id="428" r:id="rId11"/>
    <p:sldId id="429" r:id="rId12"/>
    <p:sldId id="430" r:id="rId13"/>
    <p:sldId id="431" r:id="rId14"/>
    <p:sldId id="432" r:id="rId15"/>
    <p:sldId id="433" r:id="rId16"/>
    <p:sldId id="434" r:id="rId17"/>
    <p:sldId id="43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0" autoAdjust="0"/>
    <p:restoredTop sz="96400" autoAdjust="0"/>
  </p:normalViewPr>
  <p:slideViewPr>
    <p:cSldViewPr snapToGrid="0">
      <p:cViewPr varScale="1">
        <p:scale>
          <a:sx n="112" d="100"/>
          <a:sy n="112" d="100"/>
        </p:scale>
        <p:origin x="62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711526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Существует достаточно небольшое число различных типов объектов или организаций, которые необходимо посетить для сбора данных. Некоторые из них могут находиться в одном месте (например, министерство здравоохранения), но многие могут располагаться в разных местах. Даже если объекты находятся в одном месте, люди могут быть разными и сбор данных может проходить в разное время. В процессе сбора данных для оценки группы сбора данных должны будут тщательно отслеживать, какие данные уже были собраны, а какие еще требуются. </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ru-Ru"/>
          </a:p>
        </p:txBody>
      </p:sp>
    </p:spTree>
    <p:extLst>
      <p:ext uri="{BB962C8B-B14F-4D97-AF65-F5344CB8AC3E}">
        <p14:creationId xmlns:p14="http://schemas.microsoft.com/office/powerpoint/2010/main" val="3317178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Продолжая предыдущий слайд, следует отметить что это типы данных, которые должны собираться для каждого инструмента. Группы сбора данных должны сообщить каждому лицу/объекту, который они посещают, о том, данные какого типа им нужны и с каким уровнем детализации, чтобы респонденты могли подготовить эти данные. Таким образом, группы сбора данных должны очень хорошо знать, какие данные им требуются (например, число заказов, которые должны быть отобраны для рассмотрения и пр.), чтобы они могли обсудить с респондентами и четко объяснить то, что им нужно.</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11</a:t>
            </a:fld>
            <a:endParaRPr lang="ru-Ru"/>
          </a:p>
        </p:txBody>
      </p:sp>
    </p:spTree>
    <p:extLst>
      <p:ext uri="{BB962C8B-B14F-4D97-AF65-F5344CB8AC3E}">
        <p14:creationId xmlns:p14="http://schemas.microsoft.com/office/powerpoint/2010/main" val="766082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Продолжение последнего слайда.</a:t>
            </a:r>
          </a:p>
        </p:txBody>
      </p:sp>
      <p:sp>
        <p:nvSpPr>
          <p:cNvPr id="4" name="Slide Number Placeholder 3"/>
          <p:cNvSpPr>
            <a:spLocks noGrp="1"/>
          </p:cNvSpPr>
          <p:nvPr>
            <p:ph type="sldNum" sz="quarter" idx="10"/>
          </p:nvPr>
        </p:nvSpPr>
        <p:spPr/>
        <p:txBody>
          <a:bodyPr/>
          <a:lstStyle/>
          <a:p>
            <a:pPr algn="l" rtl="0"/>
            <a:fld id="{CD5D8AE4-A521-4C93-931F-3604DC391183}" type="slidenum">
              <a:rPr/>
              <a:t>12</a:t>
            </a:fld>
            <a:endParaRPr lang="ru-Ru"/>
          </a:p>
        </p:txBody>
      </p:sp>
    </p:spTree>
    <p:extLst>
      <p:ext uri="{BB962C8B-B14F-4D97-AF65-F5344CB8AC3E}">
        <p14:creationId xmlns:p14="http://schemas.microsoft.com/office/powerpoint/2010/main" val="1453265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ru-Ru"/>
          </a:p>
        </p:txBody>
      </p:sp>
    </p:spTree>
    <p:extLst>
      <p:ext uri="{BB962C8B-B14F-4D97-AF65-F5344CB8AC3E}">
        <p14:creationId xmlns:p14="http://schemas.microsoft.com/office/powerpoint/2010/main" val="209716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Группа сбора центральных данных должна очень хорошо знать инструмент и вопросы, поскольку эти данные поступают из одного источника (хотя, если оценивается несколько цепей поставок, то одни и те же данные могут быть получены из более чем одного источника, но, как правило, из одного источника на цепь поставок).</a:t>
            </a:r>
          </a:p>
          <a:p>
            <a:endParaRPr lang="ru-Ru" baseline="0" dirty="0"/>
          </a:p>
          <a:p>
            <a:pPr algn="l" rtl="0"/>
            <a:r>
              <a:rPr lang="ru-Ru" b="0" i="0" u="none" baseline="0"/>
              <a:t>Нецентральные данные ― это неуникальные данные, так как они собираются из нескольких различных источников в одной цепи поставок. Однако сюда также могут входить «центральные» или «национальные» организации, например центральные медицинские магазины. Справедливо, что данные, поступившие из «центрального» или «национального» предприятия, будут также получены из других объектов (например, промежуточных складов и точек предоставления услуг). Например, данные об израсходовании запасов могут поступать из многих различных мест, включая центральные медицинские магазины.</a:t>
            </a:r>
          </a:p>
          <a:p>
            <a:endParaRPr lang="ru-Ru" baseline="0" dirty="0"/>
          </a:p>
          <a:p>
            <a:pPr algn="l" rtl="0"/>
            <a:r>
              <a:rPr lang="ru-Ru" b="0" i="0" u="none" baseline="0"/>
              <a:t>Инструмент сбора данных организован в виде таблиц ― в каждой таблице содержатся данные из одного источника (например, данные учета запасов, данные учета заказов и пр.). Таблицы могут использоваться или не использоваться для расчета более чем одного КПЭ (хотя каждая таблица используется для как минимум одного КПЭ).</a:t>
            </a:r>
          </a:p>
          <a:p>
            <a:endParaRPr lang="ru-Ru" baseline="0" dirty="0"/>
          </a:p>
          <a:p>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684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Группа сбора центральных данных должна очень хорошо знать инструмент и вопросы, поскольку эти данные поступают из одного источника (хотя, если оценивается несколько цепей поставок, то одни и те же данные могут быть получены из более чем одного источника, но, как правило, из одного источника на цепь поставок).</a:t>
            </a:r>
          </a:p>
          <a:p>
            <a:endParaRPr lang="ru-Ru" baseline="0" dirty="0"/>
          </a:p>
          <a:p>
            <a:pPr algn="l" rtl="0"/>
            <a:r>
              <a:rPr lang="ru-Ru" b="0" i="0" u="none" baseline="0"/>
              <a:t>Нецентральные данные ― это неуникальные данные, так как они собираются из нескольких различных источников в одной цепи поставок. Однако сюда также могут входить «центральные» или «национальные» организации, например центральные медицинские магазины. Справедливо, что данные, поступившие из «центрального» или «национального» предприятия, будут также получены из других объектов (например, промежуточных складов и точек предоставления услуг). Например, данные об израсходовании запасов могут поступать из многих различных мест, включая центральные медицинские магазины.</a:t>
            </a:r>
          </a:p>
          <a:p>
            <a:endParaRPr lang="ru-Ru" baseline="0" dirty="0"/>
          </a:p>
          <a:p>
            <a:pPr algn="l" rtl="0"/>
            <a:r>
              <a:rPr lang="ru-Ru" b="0" i="0" u="none" baseline="0"/>
              <a:t>Инструмент сбора данных организован в виде таблиц ― в каждой таблице содержатся данные из одного источника (например, данные учета запасов, данные учета заказов и пр.). Таблицы могут использоваться или не использоваться для расчета более чем одного КПЭ (хотя каждая таблица используется для как минимум одного КПЭ).</a:t>
            </a:r>
          </a:p>
          <a:p>
            <a:endParaRPr lang="ru-Ru" baseline="0" dirty="0"/>
          </a:p>
          <a:p>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866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К складам относятся центральные склады и, если применимо, промежуточные склады. Однако при посещении центрального склада сборщики данных должны помнить, что нецентральный инструмент ― это не единственный инструмент, который они будут использовать для сбора данных. Им также потребуется определить, какие данные по центральному складу нужны для центрального инструмента, и также собрать эти данные.</a:t>
            </a:r>
          </a:p>
          <a:p>
            <a:endParaRPr lang="ru-Ru" baseline="0" dirty="0"/>
          </a:p>
          <a:p>
            <a:pPr algn="l" rtl="0"/>
            <a:r>
              <a:rPr lang="ru-Ru" b="0" i="0" u="none" baseline="0"/>
              <a:t>И в бумажном инструменте, и в инструменте SurveyCTO имеются подробные указания и определения или в начале таблицы (раздела), или в связи с конкретными вопросами. Сборщики данных должны ознакомиться со всеми этими определениями и подсказками до начала сбора данных.</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5</a:t>
            </a:fld>
            <a:endParaRPr lang="ru-Ru"/>
          </a:p>
        </p:txBody>
      </p:sp>
    </p:spTree>
    <p:extLst>
      <p:ext uri="{BB962C8B-B14F-4D97-AF65-F5344CB8AC3E}">
        <p14:creationId xmlns:p14="http://schemas.microsoft.com/office/powerpoint/2010/main" val="984821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Сбор данных о запасах основан на выбранных товарах-маркерах. Их список должен быть актуализирован перед началом сбора данных (и перед началом обучения сборщиков данных).</a:t>
            </a:r>
          </a:p>
          <a:p>
            <a:endParaRPr lang="ru-Ru" baseline="0" dirty="0"/>
          </a:p>
          <a:p>
            <a:pPr algn="l" rtl="0"/>
            <a:r>
              <a:rPr lang="ru-Ru" b="0" i="0" u="none" baseline="0"/>
              <a:t>Данные заказов вверх по цепи поставок собираются с объектов, получающих продукцию от других организаций в цепи поставок (не включая поставщиков, данные о которых собираются в центральном инструменте). Так как сбор данных производится со множества объектов, они менее детализированы, чем данные о поставках/заказах вниз по цепи, которые собираются только на объектах, поставляющих продукцию на другие объекты (в цепи поставок).</a:t>
            </a:r>
          </a:p>
          <a:p>
            <a:endParaRPr lang="ru-Ru" baseline="0" dirty="0"/>
          </a:p>
          <a:p>
            <a:pPr algn="l" rtl="0"/>
            <a:r>
              <a:rPr lang="ru-Ru" b="0" i="0" u="none" baseline="0"/>
              <a:t>Стоимость складских и дистрибьюторских операций является дополнительным показателем; вся таблица может не подходить для данной оценки. То же относится к нарушениям температурного режима. Что касается управления персоналом, стандартно включаются данные по проценту вакантных должностей в цепи поставок и текучести кадров. Показатель текучести кадров является дополнительным КПЭ; эти данные также могут быть исключены в рамках конкретной оценки. Имеются указания по выполнению этой процедуры в коде SurveyCTO.</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6420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sz="1200" b="0" i="0" u="none" kern="1200" baseline="0">
                <a:solidFill>
                  <a:schemeClr val="tx1"/>
                </a:solidFill>
                <a:effectLst/>
                <a:latin typeface="+mn-lt"/>
                <a:ea typeface="+mn-ea"/>
                <a:cs typeface="+mn-cs"/>
              </a:rPr>
              <a:t>В SurveyCTO и бумажном инструменте имеется ряд таблиц сбора данных по КПЭ, которые используются для сбора данных, необходимых для расчета КПЭ. При этом не существует отношения 1:1 (1 таблица для 1 КПЭ), одна и та же таблица часто используется для нескольких КПЭ. </a:t>
            </a:r>
          </a:p>
          <a:p>
            <a:endParaRPr lang="ru-Ru" sz="1200" kern="1200" dirty="0">
              <a:solidFill>
                <a:schemeClr val="tx1"/>
              </a:solidFill>
              <a:effectLst/>
              <a:latin typeface="+mn-lt"/>
              <a:ea typeface="+mn-ea"/>
              <a:cs typeface="+mn-cs"/>
            </a:endParaRPr>
          </a:p>
          <a:p>
            <a:pPr algn="l" rtl="0"/>
            <a:r>
              <a:rPr lang="ru-Ru" sz="1200" b="0" i="0" u="none" kern="1200" baseline="0">
                <a:solidFill>
                  <a:schemeClr val="tx1"/>
                </a:solidFill>
                <a:effectLst/>
                <a:latin typeface="+mn-lt"/>
                <a:ea typeface="+mn-ea"/>
                <a:cs typeface="+mn-cs"/>
              </a:rPr>
              <a:t>В этой таблице представлена подробная информация о типе собираемых данных в каждой таблице сбора данных (продолжение предыдущего слайда).</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4571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этой таблице показано, какие КПЭ рассчитываются на основе данных, собранных в каждой таблице.</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8</a:t>
            </a:fld>
            <a:endParaRPr lang="ru-Ru"/>
          </a:p>
        </p:txBody>
      </p:sp>
    </p:spTree>
    <p:extLst>
      <p:ext uri="{BB962C8B-B14F-4D97-AF65-F5344CB8AC3E}">
        <p14:creationId xmlns:p14="http://schemas.microsoft.com/office/powerpoint/2010/main" val="1294372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Структура центрального инструмента аналогична структуре нецентрального инструмента, и таблицы сбора данных основаны на аналогичных источниках данных. Однако в инструменте SurveyCTO можно пропускать целые таблицы. Таким образом, сборщикам данных не нужно сохранять и повторно открывать один инструмент сбора данных, если они должны посетить различные объекты для сбора данных. Вместо этого они могут заполнить таблицы, подходящие для конкретного объекта/дня, и пропустить другие таблицы, после чего сдать форму.</a:t>
            </a:r>
          </a:p>
          <a:p>
            <a:endParaRPr lang="ru-Ru" baseline="0" dirty="0"/>
          </a:p>
          <a:p>
            <a:pPr algn="l" rtl="0"/>
            <a:r>
              <a:rPr lang="ru-Ru" b="0" i="0" u="none" baseline="0"/>
              <a:t>Хотя для центрального инструмента имеются кодовые книги/инструменты SurveyCTO, группы сбора данных могут решить проводить сбор при помощи приложения Microsoft Excel и/или бумажного инструмента. Часто это проще для понимания респондентами и легче для использования сборщиками данных, которые могут вводить данные по мере их появления, чем инструмент SurveyCTO.</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9</a:t>
            </a:fld>
            <a:endParaRPr lang="ru-Ru"/>
          </a:p>
        </p:txBody>
      </p:sp>
    </p:spTree>
    <p:extLst>
      <p:ext uri="{BB962C8B-B14F-4D97-AF65-F5344CB8AC3E}">
        <p14:creationId xmlns:p14="http://schemas.microsoft.com/office/powerpoint/2010/main" val="70932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8/8/2022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8/8/2022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8/8/2022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8/8/2022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8/8/2022</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8/8/2022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8/8/2022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8/8/2022</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8/8/2022</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8/8/2022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8/8/2022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8/8/2022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8/8/2022</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8/8/2022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8/8/2022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8/8/2022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8/8/2022</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8/8/2022</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8/8/2022</a:t>
            </a:fld>
            <a:endParaRPr lang="en-US" altLang="en-US" dirty="0"/>
          </a:p>
        </p:txBody>
      </p:sp>
      <p:sp>
        <p:nvSpPr>
          <p:cNvPr id="5" name="Footer Placeholder 4">
            <a:extLst>
              <a:ext uri="{FF2B5EF4-FFF2-40B4-BE49-F238E27FC236}">
                <a16:creationId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8/8/2022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4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8/8/2022</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82C2AA8D-6359-466F-96FB-AE8BB6F291A5}"/>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spcBef>
                <a:spcPts val="0"/>
              </a:spcBef>
              <a:spcAft>
                <a:spcPts val="0"/>
              </a:spcAft>
              <a:buClrTx/>
              <a:buSzTx/>
              <a:buFontTx/>
              <a:buNone/>
              <a:tabLst/>
              <a:defRPr/>
            </a:pPr>
            <a:endParaRPr kumimoji="0" lang="ru-Ru" sz="1361"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91524"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spcBef>
                <a:spcPts val="0"/>
              </a:spcBef>
              <a:spcAft>
                <a:spcPts val="0"/>
              </a:spcAft>
              <a:buClrTx/>
              <a:buSzTx/>
              <a:buFontTx/>
              <a:buNone/>
              <a:tabLst/>
              <a:defRPr/>
            </a:pPr>
            <a:r>
              <a:rPr kumimoji="0" lang="ru-Ru" sz="3200" b="0" i="0" u="none" strike="noStrike" kern="1200" cap="none" spc="0" normalizeH="0" baseline="0">
                <a:ln>
                  <a:noFill/>
                </a:ln>
                <a:solidFill>
                  <a:srgbClr val="FFFFFF"/>
                </a:solidFill>
                <a:effectLst/>
                <a:uLnTx/>
                <a:uFillTx/>
                <a:ea typeface="Gill Sans MT" panose="020B0502020104020203" pitchFamily="34" charset="0"/>
                <a:cs typeface="Arial" panose="020B0604020202020204" pitchFamily="34" charset="0"/>
              </a:rPr>
              <a:t>ОБУЧЕНИЕ УЧАСТНИКОВ ОЦЕНКИ НАЦИОНАЛЬНОЙ ЦЕПИ ПОСТАВОК (NSCA 2.0)</a:t>
            </a:r>
          </a:p>
          <a:p>
            <a:pPr marL="0" marR="0" lvl="0" indent="0" algn="l" defTabSz="457200" rtl="0" eaLnBrk="1" fontAlgn="auto" latinLnBrk="0" hangingPunct="1">
              <a:spcBef>
                <a:spcPts val="0"/>
              </a:spcBef>
              <a:spcAft>
                <a:spcPts val="0"/>
              </a:spcAft>
              <a:buClrTx/>
              <a:buSzTx/>
              <a:buFontTx/>
              <a:buNone/>
              <a:tabLst/>
              <a:defRPr/>
            </a:pPr>
            <a:endParaRPr kumimoji="0" lang="ru-Ru" altLang="en-US" sz="3200" b="0" i="0" u="none" strike="noStrike" kern="1200" cap="none" spc="0" normalizeH="0" baseline="0" noProof="0" dirty="0">
              <a:ln>
                <a:noFill/>
              </a:ln>
              <a:solidFill>
                <a:srgbClr val="FFFFFF"/>
              </a:solidFill>
              <a:effectLst/>
              <a:uLnTx/>
              <a:uFillTx/>
              <a:ea typeface="Gill Sans MT" panose="020B0502020104020203" pitchFamily="34" charset="0"/>
              <a:cs typeface="Arial" panose="020B0604020202020204" pitchFamily="34" charset="0"/>
            </a:endParaRPr>
          </a:p>
          <a:p>
            <a:pPr marL="0" marR="0" lvl="0" indent="0" algn="l" defTabSz="457200" rtl="0" eaLnBrk="1" fontAlgn="auto" latinLnBrk="0" hangingPunct="1">
              <a:spcBef>
                <a:spcPts val="0"/>
              </a:spcBef>
              <a:spcAft>
                <a:spcPts val="0"/>
              </a:spcAft>
              <a:buClrTx/>
              <a:buSzTx/>
              <a:buFontTx/>
              <a:buNone/>
              <a:tabLst/>
              <a:defRPr/>
            </a:pPr>
            <a:r>
              <a:rPr kumimoji="0" lang="ru-Ru" sz="3200" b="0" i="0" u="none" strike="noStrike" kern="1200" cap="none" spc="0" normalizeH="0" baseline="0">
                <a:ln>
                  <a:noFill/>
                </a:ln>
                <a:solidFill>
                  <a:srgbClr val="FFFF00"/>
                </a:solidFill>
                <a:effectLst/>
                <a:uLnTx/>
                <a:uFillTx/>
                <a:ea typeface="Gill Sans MT" panose="020B0502020104020203" pitchFamily="34" charset="0"/>
                <a:cs typeface="Arial" panose="020B0604020202020204" pitchFamily="34" charset="0"/>
              </a:rPr>
              <a:t>День 2:  Структура сбора данных по КПЭ</a:t>
            </a:r>
          </a:p>
          <a:p>
            <a:pPr marL="0" marR="0" lvl="0" indent="0" algn="l" defTabSz="457200" rtl="0" eaLnBrk="1" fontAlgn="auto" latinLnBrk="0" hangingPunct="1">
              <a:spcBef>
                <a:spcPts val="0"/>
              </a:spcBef>
              <a:spcAft>
                <a:spcPts val="0"/>
              </a:spcAft>
              <a:buClrTx/>
              <a:buSzTx/>
              <a:buFontTx/>
              <a:buNone/>
              <a:tabLst/>
              <a:defRPr/>
            </a:pPr>
            <a:endParaRPr kumimoji="0" lang="ru-Ru" altLang="en-US" sz="800" b="0" i="0" u="none" strike="noStrike" kern="1200" cap="none" spc="0" normalizeH="0" baseline="0" noProof="0" dirty="0">
              <a:ln>
                <a:noFill/>
              </a:ln>
              <a:solidFill>
                <a:srgbClr val="000000"/>
              </a:solidFill>
              <a:effectLst/>
              <a:uLnTx/>
              <a:uFillTx/>
              <a:ea typeface="Gill Sans MT" panose="020B0502020104020203" pitchFamily="34" charset="0"/>
              <a:cs typeface="Arial" panose="020B0604020202020204"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6359173"/>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A06A09FB-BA4D-41DA-B1DD-D4B2DD3C4D0F}"/>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0" y="-484"/>
            <a:ext cx="12192000" cy="580800"/>
          </a:xfrm>
        </p:spPr>
        <p:txBody>
          <a:bodyPr>
            <a:normAutofit/>
          </a:bodyPr>
          <a:lstStyle/>
          <a:p>
            <a:pPr algn="ctr" rtl="0"/>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КПЭ в центральном инструменте сбора (извлечения) данных</a:t>
            </a:r>
          </a:p>
        </p:txBody>
      </p:sp>
      <p:sp>
        <p:nvSpPr>
          <p:cNvPr id="6" name="Content Placeholder 5">
            <a:extLst>
              <a:ext uri="{FF2B5EF4-FFF2-40B4-BE49-F238E27FC236}">
                <a16:creationId xmlns:a16="http://schemas.microsoft.com/office/drawing/2014/main" id="{57FD964C-A9D3-4FCD-B874-2077630F3797}"/>
              </a:ext>
            </a:extLst>
          </p:cNvPr>
          <p:cNvSpPr>
            <a:spLocks noGrp="1"/>
          </p:cNvSpPr>
          <p:nvPr>
            <p:ph idx="1"/>
          </p:nvPr>
        </p:nvSpPr>
        <p:spPr/>
        <p:txBody>
          <a:bodyPr/>
          <a:lstStyle/>
          <a:p>
            <a:endParaRPr lang="ru-Ru"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09577377"/>
              </p:ext>
            </p:extLst>
          </p:nvPr>
        </p:nvGraphicFramePr>
        <p:xfrm>
          <a:off x="107433" y="607026"/>
          <a:ext cx="11977134" cy="6086625"/>
        </p:xfrm>
        <a:graphic>
          <a:graphicData uri="http://schemas.openxmlformats.org/drawingml/2006/table">
            <a:tbl>
              <a:tblPr firstRow="1" bandRow="1">
                <a:tableStyleId>{5C22544A-7EE6-4342-B048-85BDC9FD1C3A}</a:tableStyleId>
              </a:tblPr>
              <a:tblGrid>
                <a:gridCol w="8122167">
                  <a:extLst>
                    <a:ext uri="{9D8B030D-6E8A-4147-A177-3AD203B41FA5}">
                      <a16:colId xmlns:a16="http://schemas.microsoft.com/office/drawing/2014/main" val="20000"/>
                    </a:ext>
                  </a:extLst>
                </a:gridCol>
                <a:gridCol w="3854967">
                  <a:extLst>
                    <a:ext uri="{9D8B030D-6E8A-4147-A177-3AD203B41FA5}">
                      <a16:colId xmlns:a16="http://schemas.microsoft.com/office/drawing/2014/main" val="20001"/>
                    </a:ext>
                  </a:extLst>
                </a:gridCol>
              </a:tblGrid>
              <a:tr h="541938">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ru-Ru" sz="1600" b="1" i="0" u="none" baseline="0">
                          <a:latin typeface="Arial" panose="020B0604020202020204" pitchFamily="34" charset="0"/>
                          <a:ea typeface="Gill Sans MT" panose="020B0502020104020203" pitchFamily="34" charset="0"/>
                          <a:cs typeface="Arial" panose="020B0604020202020204" pitchFamily="34" charset="0"/>
                        </a:rPr>
                        <a:t>Таблица сбора данных</a:t>
                      </a:r>
                    </a:p>
                  </a:txBody>
                  <a:tcPr marL="120949" marR="120949" marT="60475" marB="60475"/>
                </a:tc>
                <a:tc>
                  <a:txBody>
                    <a:bodyPr/>
                    <a:lstStyle/>
                    <a:p>
                      <a:pPr algn="l" rtl="0"/>
                      <a:r>
                        <a:rPr lang="ru-Ru" sz="1600" b="1" i="0" u="none" baseline="0">
                          <a:latin typeface="Arial" panose="020B0604020202020204" pitchFamily="34" charset="0"/>
                          <a:ea typeface="Gill Sans MT" panose="020B0502020104020203" pitchFamily="34" charset="0"/>
                          <a:cs typeface="Arial" panose="020B0604020202020204" pitchFamily="34" charset="0"/>
                        </a:rPr>
                        <a:t>Где</a:t>
                      </a:r>
                    </a:p>
                  </a:txBody>
                  <a:tcPr marL="120949" marR="120949" marT="60475" marB="60475"/>
                </a:tc>
                <a:extLst>
                  <a:ext uri="{0D108BD9-81ED-4DB2-BD59-A6C34878D82A}">
                    <a16:rowId xmlns:a16="http://schemas.microsoft.com/office/drawing/2014/main" val="10000"/>
                  </a:ext>
                </a:extLst>
              </a:tr>
              <a:tr h="321289">
                <a:tc>
                  <a:txBody>
                    <a:bodyPr/>
                    <a:lstStyle/>
                    <a:p>
                      <a:pPr marR="0" algn="l" rtl="0">
                        <a:lnSpc>
                          <a:spcPct val="100000"/>
                        </a:lnSpc>
                        <a:spcBef>
                          <a:spcPts val="0"/>
                        </a:spcBef>
                        <a:spcAft>
                          <a:spcPts val="0"/>
                        </a:spcAft>
                        <a:buClr>
                          <a:srgbClr val="000000"/>
                        </a:buClr>
                        <a:buFont typeface="Arial"/>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Точность прогноза</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Прогнозная единица(ы)</a:t>
                      </a:r>
                    </a:p>
                  </a:txBody>
                  <a:tcPr marL="120949" marR="120949" marT="60475" marB="60475"/>
                </a:tc>
                <a:extLst>
                  <a:ext uri="{0D108BD9-81ED-4DB2-BD59-A6C34878D82A}">
                    <a16:rowId xmlns:a16="http://schemas.microsoft.com/office/drawing/2014/main" val="10001"/>
                  </a:ext>
                </a:extLst>
              </a:tr>
              <a:tr h="321289">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Точность плана поставок</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Прогнозная единица(ы)</a:t>
                      </a:r>
                    </a:p>
                  </a:txBody>
                  <a:tcPr marL="120949" marR="120949" marT="60475" marB="60475"/>
                </a:tc>
                <a:extLst>
                  <a:ext uri="{0D108BD9-81ED-4DB2-BD59-A6C34878D82A}">
                    <a16:rowId xmlns:a16="http://schemas.microsoft.com/office/drawing/2014/main" val="10002"/>
                  </a:ext>
                </a:extLst>
              </a:tr>
              <a:tr h="0">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Источник финансирования </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Министерство здравоохранения/финансов</a:t>
                      </a:r>
                    </a:p>
                  </a:txBody>
                  <a:tcPr marL="120949" marR="120949" marT="60475" marB="60475"/>
                </a:tc>
                <a:extLst>
                  <a:ext uri="{0D108BD9-81ED-4DB2-BD59-A6C34878D82A}">
                    <a16:rowId xmlns:a16="http://schemas.microsoft.com/office/drawing/2014/main" val="10003"/>
                  </a:ext>
                </a:extLst>
              </a:tr>
              <a:tr h="0">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За товары уплачено</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Министерство здравоохранения/Закупки</a:t>
                      </a:r>
                    </a:p>
                  </a:txBody>
                  <a:tcPr marL="120949" marR="120949" marT="60475" marB="60475"/>
                </a:tc>
                <a:extLst>
                  <a:ext uri="{0D108BD9-81ED-4DB2-BD59-A6C34878D82A}">
                    <a16:rowId xmlns:a16="http://schemas.microsoft.com/office/drawing/2014/main" val="10004"/>
                  </a:ext>
                </a:extLst>
              </a:tr>
              <a:tr h="0">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Количество срочных заказов поставщикам в форме процента от всех размещенных заказов и используемые методы снабжения</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Министерство здравоохранения/Закупки</a:t>
                      </a:r>
                    </a:p>
                  </a:txBody>
                  <a:tcPr marL="120949" marR="120949" marT="60475" marB="60475"/>
                </a:tc>
                <a:extLst>
                  <a:ext uri="{0D108BD9-81ED-4DB2-BD59-A6C34878D82A}">
                    <a16:rowId xmlns:a16="http://schemas.microsoft.com/office/drawing/2014/main" val="10005"/>
                  </a:ext>
                </a:extLst>
              </a:tr>
              <a:tr h="0">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своевременности и полноты доставки и процент выполнения заказов поставщиками</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Центральные медицинские магазины/управление закупками</a:t>
                      </a:r>
                    </a:p>
                  </a:txBody>
                  <a:tcPr marL="120949" marR="120949" marT="60475" marB="60475"/>
                </a:tc>
                <a:extLst>
                  <a:ext uri="{0D108BD9-81ED-4DB2-BD59-A6C34878D82A}">
                    <a16:rowId xmlns:a16="http://schemas.microsoft.com/office/drawing/2014/main" val="10006"/>
                  </a:ext>
                </a:extLst>
              </a:tr>
              <a:tr h="70806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Срок прохождения таможенного оформления</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Министерство здравоохранения/центральные медицинские магазины</a:t>
                      </a:r>
                    </a:p>
                  </a:txBody>
                  <a:tcPr marL="120949" marR="120949" marT="60475" marB="60475"/>
                </a:tc>
                <a:extLst>
                  <a:ext uri="{0D108BD9-81ED-4DB2-BD59-A6C34878D82A}">
                    <a16:rowId xmlns:a16="http://schemas.microsoft.com/office/drawing/2014/main" val="10007"/>
                  </a:ext>
                </a:extLst>
              </a:tr>
              <a:tr h="321289">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Годовой показатель оборачиваемости запасов</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Центральный склад</a:t>
                      </a:r>
                    </a:p>
                  </a:txBody>
                  <a:tcPr marL="120949" marR="120949" marT="60475" marB="60475"/>
                </a:tc>
                <a:extLst>
                  <a:ext uri="{0D108BD9-81ED-4DB2-BD59-A6C34878D82A}">
                    <a16:rowId xmlns:a16="http://schemas.microsoft.com/office/drawing/2014/main" val="10008"/>
                  </a:ext>
                </a:extLst>
              </a:tr>
              <a:tr h="70806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текучести персонала и процент вакантных ключевых позиций	</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Министерство здравоохранения/служба управления персоналом</a:t>
                      </a:r>
                    </a:p>
                  </a:txBody>
                  <a:tcPr marL="120949" marR="120949" marT="60475" marB="60475"/>
                </a:tc>
                <a:extLst>
                  <a:ext uri="{0D108BD9-81ED-4DB2-BD59-A6C34878D82A}">
                    <a16:rowId xmlns:a16="http://schemas.microsoft.com/office/drawing/2014/main" val="10009"/>
                  </a:ext>
                </a:extLst>
              </a:tr>
              <a:tr h="150986">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своевременности и полноты отчетности учреждения</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Министерство здравоохранения/информационная система управления логистикой</a:t>
                      </a:r>
                    </a:p>
                  </a:txBody>
                  <a:tcPr marL="120949" marR="120949" marT="60475" marB="60475"/>
                </a:tc>
                <a:extLst>
                  <a:ext uri="{0D108BD9-81ED-4DB2-BD59-A6C34878D82A}">
                    <a16:rowId xmlns:a16="http://schemas.microsoft.com/office/drawing/2014/main" val="10010"/>
                  </a:ext>
                </a:extLst>
              </a:tr>
              <a:tr h="321289">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партий продукции, успешно прошедших тестирование на соответствие стандартам качества</a:t>
                      </a:r>
                      <a:endParaRPr lang="ru-Ru" sz="1800" b="1" i="0" u="none" strike="noStrike" cap="none" dirty="0">
                        <a:solidFill>
                          <a:srgbClr val="000000"/>
                        </a:solidFill>
                        <a:effectLst/>
                        <a:latin typeface="Arial" panose="020B0604020202020204" pitchFamily="34" charset="0"/>
                        <a:ea typeface="Calibri"/>
                        <a:cs typeface="Arial" panose="020B0604020202020204" pitchFamily="34" charset="0"/>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Отдел обеспечения качества</a:t>
                      </a:r>
                    </a:p>
                  </a:txBody>
                  <a:tcPr marL="120949" marR="120949" marT="60475" marB="60475"/>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792089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89CAB716-4612-4B7A-AA1D-0420CDAFAE7D}"/>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2652165" y="92038"/>
            <a:ext cx="10363200" cy="580800"/>
          </a:xfrm>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КПЭ по таблицам сбора данных (a)</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651941947"/>
              </p:ext>
            </p:extLst>
          </p:nvPr>
        </p:nvGraphicFramePr>
        <p:xfrm>
          <a:off x="203200" y="774438"/>
          <a:ext cx="11785600" cy="5889927"/>
        </p:xfrm>
        <a:graphic>
          <a:graphicData uri="http://schemas.openxmlformats.org/drawingml/2006/table">
            <a:tbl>
              <a:tblPr firstRow="1" bandRow="1">
                <a:tableStyleId>{5C22544A-7EE6-4342-B048-85BDC9FD1C3A}</a:tableStyleId>
              </a:tblPr>
              <a:tblGrid>
                <a:gridCol w="6515100">
                  <a:extLst>
                    <a:ext uri="{9D8B030D-6E8A-4147-A177-3AD203B41FA5}">
                      <a16:colId xmlns:a16="http://schemas.microsoft.com/office/drawing/2014/main" val="20000"/>
                    </a:ext>
                  </a:extLst>
                </a:gridCol>
                <a:gridCol w="5270500">
                  <a:extLst>
                    <a:ext uri="{9D8B030D-6E8A-4147-A177-3AD203B41FA5}">
                      <a16:colId xmlns:a16="http://schemas.microsoft.com/office/drawing/2014/main" val="20001"/>
                    </a:ext>
                  </a:extLst>
                </a:gridCol>
              </a:tblGrid>
              <a:tr h="567177">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ru-Ru" sz="1400" b="0" i="0" u="none" baseline="0">
                          <a:latin typeface="Arial" panose="020B0604020202020204" pitchFamily="34" charset="0"/>
                          <a:ea typeface="Gill Sans MT" panose="020B0502020104020203" pitchFamily="34" charset="0"/>
                          <a:cs typeface="Arial" panose="020B0604020202020204" pitchFamily="34" charset="0"/>
                        </a:rPr>
                        <a:t>Таблица сбора данных</a:t>
                      </a:r>
                    </a:p>
                  </a:txBody>
                  <a:tcPr marL="120949" marR="120949" marT="60475" marB="60475"/>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Что</a:t>
                      </a:r>
                    </a:p>
                  </a:txBody>
                  <a:tcPr marL="120949" marR="120949" marT="60475" marB="60475"/>
                </a:tc>
                <a:extLst>
                  <a:ext uri="{0D108BD9-81ED-4DB2-BD59-A6C34878D82A}">
                    <a16:rowId xmlns:a16="http://schemas.microsoft.com/office/drawing/2014/main" val="10000"/>
                  </a:ext>
                </a:extLst>
              </a:tr>
              <a:tr h="828953">
                <a:tc>
                  <a:txBody>
                    <a:bodyPr/>
                    <a:lstStyle/>
                    <a:p>
                      <a:pPr marR="0" algn="l" rtl="0">
                        <a:lnSpc>
                          <a:spcPct val="100000"/>
                        </a:lnSpc>
                        <a:spcBef>
                          <a:spcPts val="0"/>
                        </a:spcBef>
                        <a:spcAft>
                          <a:spcPts val="0"/>
                        </a:spcAft>
                        <a:buClr>
                          <a:srgbClr val="000000"/>
                        </a:buClr>
                        <a:buFont typeface="Arial"/>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Точность прогноза</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Прогнозируемое/потребленное количество (проблемы) для товаров-маркеров (прошлый год)</a:t>
                      </a:r>
                      <a:endParaRPr lang="ru-Ru" sz="14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1"/>
                  </a:ext>
                </a:extLst>
              </a:tr>
              <a:tr h="828953">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Точность плана поставок (дополнительно)</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Количество в плане поставок/заказах для товаров-маркеров (прошлый год/цикл)</a:t>
                      </a:r>
                      <a:endParaRPr lang="ru-Ru" sz="14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2"/>
                  </a:ext>
                </a:extLst>
              </a:tr>
              <a:tr h="828953">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Источник финансирования </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Источник/сумма финансирования на товары (прошлый год)</a:t>
                      </a:r>
                      <a:endParaRPr lang="ru-Ru" sz="14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3"/>
                  </a:ext>
                </a:extLst>
              </a:tr>
              <a:tr h="828953">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За товары уплачено</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Средняя цена, уплаченная за товары-маркеры и дополнительные товары (прошлый год)</a:t>
                      </a:r>
                    </a:p>
                  </a:txBody>
                  <a:tcPr marL="120949" marR="120949" marT="60475" marB="60475"/>
                </a:tc>
                <a:extLst>
                  <a:ext uri="{0D108BD9-81ED-4DB2-BD59-A6C34878D82A}">
                    <a16:rowId xmlns:a16="http://schemas.microsoft.com/office/drawing/2014/main" val="10004"/>
                  </a:ext>
                </a:extLst>
              </a:tr>
              <a:tr h="1177985">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Количество срочных заказов поставщикам в форме процента от всех размещенных заказов и используемые методы снабжения (дополнительно)</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Заказы по типам</a:t>
                      </a:r>
                    </a:p>
                  </a:txBody>
                  <a:tcPr marL="120949" marR="120949" marT="60475" marB="60475"/>
                </a:tc>
                <a:extLst>
                  <a:ext uri="{0D108BD9-81ED-4DB2-BD59-A6C34878D82A}">
                    <a16:rowId xmlns:a16="http://schemas.microsoft.com/office/drawing/2014/main" val="10005"/>
                  </a:ext>
                </a:extLst>
              </a:tr>
              <a:tr h="828953">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своевременности и полноты доставки и процент выполнения заказов поставщиками</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Количество заказов поставщикам, поступления и даты по заказам</a:t>
                      </a: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45668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8C17513-D23E-476B-802D-8455354E9F2E}"/>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214867" y="113396"/>
            <a:ext cx="11773934" cy="580800"/>
          </a:xfrm>
        </p:spPr>
        <p:txBody>
          <a:bodyPr>
            <a:noAutofit/>
          </a:bodyPr>
          <a:lstStyle/>
          <a:p>
            <a:pPr algn="ctr"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КПЭ по таблицам сбора данных (b)</a:t>
            </a:r>
          </a:p>
        </p:txBody>
      </p:sp>
      <p:sp>
        <p:nvSpPr>
          <p:cNvPr id="5" name="Content Placeholder 4">
            <a:extLst>
              <a:ext uri="{FF2B5EF4-FFF2-40B4-BE49-F238E27FC236}">
                <a16:creationId xmlns:a16="http://schemas.microsoft.com/office/drawing/2014/main" id="{C6A92CA3-2454-4694-BFE3-3D39C5E84DCE}"/>
              </a:ext>
            </a:extLst>
          </p:cNvPr>
          <p:cNvSpPr>
            <a:spLocks noGrp="1"/>
          </p:cNvSpPr>
          <p:nvPr>
            <p:ph idx="1"/>
          </p:nvPr>
        </p:nvSpPr>
        <p:spPr/>
        <p:txBody>
          <a:bodyPr/>
          <a:lstStyle/>
          <a:p>
            <a:endParaRPr lang="ru-Ru"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91318895"/>
              </p:ext>
            </p:extLst>
          </p:nvPr>
        </p:nvGraphicFramePr>
        <p:xfrm>
          <a:off x="214866" y="1104082"/>
          <a:ext cx="11773934" cy="5592193"/>
        </p:xfrm>
        <a:graphic>
          <a:graphicData uri="http://schemas.openxmlformats.org/drawingml/2006/table">
            <a:tbl>
              <a:tblPr firstRow="1" bandRow="1">
                <a:tableStyleId>{5C22544A-7EE6-4342-B048-85BDC9FD1C3A}</a:tableStyleId>
              </a:tblPr>
              <a:tblGrid>
                <a:gridCol w="5813622">
                  <a:extLst>
                    <a:ext uri="{9D8B030D-6E8A-4147-A177-3AD203B41FA5}">
                      <a16:colId xmlns:a16="http://schemas.microsoft.com/office/drawing/2014/main" val="20000"/>
                    </a:ext>
                  </a:extLst>
                </a:gridCol>
                <a:gridCol w="5960312">
                  <a:extLst>
                    <a:ext uri="{9D8B030D-6E8A-4147-A177-3AD203B41FA5}">
                      <a16:colId xmlns:a16="http://schemas.microsoft.com/office/drawing/2014/main" val="20001"/>
                    </a:ext>
                  </a:extLst>
                </a:gridCol>
              </a:tblGrid>
              <a:tr h="599873">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ru-Ru" sz="1600" b="0" i="0" u="none" baseline="0">
                          <a:latin typeface="Arial" panose="020B0604020202020204" pitchFamily="34" charset="0"/>
                          <a:ea typeface="Gill Sans MT" panose="020B0502020104020203" pitchFamily="34" charset="0"/>
                          <a:cs typeface="Arial" panose="020B0604020202020204" pitchFamily="34" charset="0"/>
                        </a:rPr>
                        <a:t>Таблица сбора данных</a:t>
                      </a:r>
                    </a:p>
                  </a:txBody>
                  <a:tcPr marL="120949" marR="120949" marT="60475" marB="60475"/>
                </a:tc>
                <a:tc>
                  <a:txBody>
                    <a:bodyPr/>
                    <a:lstStyle/>
                    <a:p>
                      <a:pPr algn="l" rtl="0"/>
                      <a:r>
                        <a:rPr lang="ru-Ru" sz="1600" b="0" i="0" u="none" baseline="0">
                          <a:latin typeface="Arial" panose="020B0604020202020204" pitchFamily="34" charset="0"/>
                          <a:cs typeface="Arial" panose="020B0604020202020204" pitchFamily="34" charset="0"/>
                        </a:rPr>
                        <a:t>Что</a:t>
                      </a:r>
                    </a:p>
                  </a:txBody>
                  <a:tcPr marL="120949" marR="120949" marT="60475" marB="60475"/>
                </a:tc>
                <a:extLst>
                  <a:ext uri="{0D108BD9-81ED-4DB2-BD59-A6C34878D82A}">
                    <a16:rowId xmlns:a16="http://schemas.microsoft.com/office/drawing/2014/main" val="10000"/>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Закупленная фармацевтическая продукция из Национального перечня жизненно важных лекарственных препаратов (дополнительно)</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Закупленная продукция из Национального перечня жизненно важных лекарственных препаратов</a:t>
                      </a:r>
                      <a:endParaRPr lang="ru-Ru" sz="16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1"/>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Срок прохождения таможенного оформления (дополнительно)</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Даты (получения на таможне, выдачи агенту) для международных заказов</a:t>
                      </a:r>
                      <a:endParaRPr lang="ru-Ru" sz="16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2"/>
                  </a:ext>
                </a:extLst>
              </a:tr>
              <a:tr h="56142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Годовой показатель оборачиваемости запасов (дополнительно)</a:t>
                      </a:r>
                    </a:p>
                  </a:txBody>
                  <a:tcPr marL="120949" marR="120949" marT="60475" marB="60475"/>
                </a:tc>
                <a:tc>
                  <a:txBody>
                    <a:bodyPr/>
                    <a:lstStyle/>
                    <a:p>
                      <a:pPr algn="l" rtl="0"/>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Общая стоимость выпущенных продуктов, стоимость запасов</a:t>
                      </a:r>
                      <a:endParaRPr lang="ru-Ru" sz="16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3"/>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текучести персонала и процент вакантных ключевых позиций	</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baseline="0">
                          <a:latin typeface="Arial" panose="020B0604020202020204" pitchFamily="34" charset="0"/>
                          <a:ea typeface="Gill Sans MT" panose="020B0502020104020203" pitchFamily="34" charset="0"/>
                          <a:cs typeface="Arial" panose="020B0604020202020204" pitchFamily="34" charset="0"/>
                        </a:rPr>
                        <a:t>Число позиций, число заполненных вакансий, текучесть</a:t>
                      </a:r>
                      <a:endParaRPr lang="ru-Ru" sz="16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4"/>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своевременности и полноты отчетности учреждения</a:t>
                      </a:r>
                    </a:p>
                  </a:txBody>
                  <a:tcPr marL="120949" marR="120949" marT="60475" marB="60475"/>
                </a:tc>
                <a:tc>
                  <a:txBody>
                    <a:bodyPr/>
                    <a:lstStyle/>
                    <a:p>
                      <a:pPr algn="l" rtl="0"/>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Количество ожидаемых, представленных и полных отчетов по типам учреждений</a:t>
                      </a:r>
                    </a:p>
                  </a:txBody>
                  <a:tcPr marL="120949" marR="120949" marT="60475" marB="60475"/>
                </a:tc>
                <a:extLst>
                  <a:ext uri="{0D108BD9-81ED-4DB2-BD59-A6C34878D82A}">
                    <a16:rowId xmlns:a16="http://schemas.microsoft.com/office/drawing/2014/main" val="10005"/>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партий продукции, успешно прошедших испытания и соответствующих стандартам качества (дополнительно)</a:t>
                      </a:r>
                      <a:endParaRPr lang="ru-Ru" sz="1600" b="1" i="0" u="none" strike="noStrike" cap="none" dirty="0">
                        <a:solidFill>
                          <a:srgbClr val="000000"/>
                        </a:solidFill>
                        <a:effectLst/>
                        <a:latin typeface="Arial" panose="020B0604020202020204" pitchFamily="34" charset="0"/>
                        <a:ea typeface="Calibri"/>
                        <a:cs typeface="Arial" panose="020B0604020202020204" pitchFamily="34" charset="0"/>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ru-Ru" sz="16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Число партий, полученных, испытанных и успешно прошедших испытания</a:t>
                      </a:r>
                      <a:endParaRPr lang="ru-Ru" sz="1600" b="0" i="0" u="none" strike="noStrike" cap="none" dirty="0">
                        <a:solidFill>
                          <a:schemeClr val="dk1"/>
                        </a:solidFill>
                        <a:effectLst/>
                        <a:latin typeface="Arial" panose="020B0604020202020204" pitchFamily="34" charset="0"/>
                        <a:ea typeface="+mn-ea"/>
                        <a:cs typeface="Arial" panose="020B0604020202020204" pitchFamily="34" charset="0"/>
                        <a:sym typeface="Arial"/>
                      </a:endParaRP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7534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60563210-9976-48DE-9EB0-8E01CC39A585}"/>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45057" name="Title 1">
            <a:extLst>
              <a:ext uri="{FF2B5EF4-FFF2-40B4-BE49-F238E27FC236}">
                <a16:creationId xmlns:a16="http://schemas.microsoft.com/office/drawing/2014/main" id="{829BC086-28E7-4967-969E-060E47ABE646}"/>
              </a:ext>
            </a:extLst>
          </p:cNvPr>
          <p:cNvSpPr>
            <a:spLocks noGrp="1"/>
          </p:cNvSpPr>
          <p:nvPr>
            <p:ph type="title"/>
          </p:nvPr>
        </p:nvSpPr>
        <p:spPr>
          <a:xfrm>
            <a:off x="914805" y="193638"/>
            <a:ext cx="10363200" cy="580800"/>
          </a:xfrm>
        </p:spPr>
        <p:txBody>
          <a:bodyPr/>
          <a:lstStyle/>
          <a:p>
            <a:pPr algn="l" rtl="0" eaLnBrk="1" hangingPunct="1"/>
            <a:r>
              <a:rPr lang="ru-Ru" sz="31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Структура сбора данных по КПЭ</a:t>
            </a:r>
            <a:endParaRPr lang="ru-Ru" altLang="en-US" sz="3200" b="1" dirty="0">
              <a:solidFill>
                <a:srgbClr val="C00000"/>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F62CB67A-423F-4F0A-BA8E-1E5623F3CB6F}"/>
              </a:ext>
            </a:extLst>
          </p:cNvPr>
          <p:cNvSpPr>
            <a:spLocks noGrp="1"/>
          </p:cNvSpPr>
          <p:nvPr>
            <p:ph idx="1"/>
          </p:nvPr>
        </p:nvSpPr>
        <p:spPr>
          <a:xfrm>
            <a:off x="914400" y="1016001"/>
            <a:ext cx="10363200" cy="5433816"/>
          </a:xfrm>
        </p:spPr>
        <p:txBody>
          <a:bodyPr>
            <a:noAutofit/>
          </a:bodyPr>
          <a:lstStyle/>
          <a:p>
            <a:pPr marL="741334" lvl="1" indent="-284152" algn="l" defTabSz="912778" rtl="0">
              <a:lnSpc>
                <a:spcPct val="120000"/>
              </a:lnSpc>
              <a:spcBef>
                <a:spcPct val="20000"/>
              </a:spcBef>
              <a:spcAft>
                <a:spcPct val="0"/>
              </a:spcAft>
              <a:buFontTx/>
              <a:buChar char="–"/>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Задачи обучения</a:t>
            </a:r>
          </a:p>
          <a:p>
            <a:pPr marL="800082" lvl="1" indent="-342900" algn="l" defTabSz="912778" rtl="0">
              <a:lnSpc>
                <a:spcPct val="120000"/>
              </a:lnSpc>
              <a:spcBef>
                <a:spcPct val="20000"/>
              </a:spcBef>
              <a:spcAft>
                <a:spcPct val="0"/>
              </a:spcAft>
              <a:buFont typeface="Wingdings" panose="05000000000000000000" pitchFamily="2" charset="2"/>
              <a:buChar char="ü"/>
            </a:pPr>
            <a:r>
              <a:rPr lang="ru-Ru" sz="3200" b="0" i="0" u="none" baseline="0">
                <a:latin typeface="Arial" panose="020B0604020202020204" pitchFamily="34" charset="0"/>
                <a:ea typeface="Gill Sans MT" panose="020B0502020104020203" pitchFamily="34" charset="0"/>
                <a:cs typeface="Arial" panose="020B0604020202020204" pitchFamily="34" charset="0"/>
              </a:rPr>
              <a:t>Понять, какие данные собираются и как они используются в расчетах и анализе КПЭ</a:t>
            </a:r>
          </a:p>
          <a:p>
            <a:pPr marL="800082" lvl="1" indent="-342900" algn="l" defTabSz="912778" rtl="0">
              <a:lnSpc>
                <a:spcPct val="120000"/>
              </a:lnSpc>
              <a:spcBef>
                <a:spcPct val="20000"/>
              </a:spcBef>
              <a:spcAft>
                <a:spcPct val="0"/>
              </a:spcAft>
              <a:buFont typeface="Wingdings" panose="05000000000000000000" pitchFamily="2" charset="2"/>
              <a:buChar char="ü"/>
            </a:pPr>
            <a:endParaRPr lang="ru-Ru" sz="3200" dirty="0">
              <a:latin typeface="Arial" panose="020B0604020202020204" pitchFamily="34" charset="0"/>
              <a:cs typeface="Arial" panose="020B0604020202020204" pitchFamily="34" charset="0"/>
            </a:endParaRPr>
          </a:p>
          <a:p>
            <a:pPr marL="741334" lvl="1" indent="-284152" algn="l" defTabSz="912778" rtl="0">
              <a:lnSpc>
                <a:spcPct val="120000"/>
              </a:lnSpc>
              <a:spcBef>
                <a:spcPct val="20000"/>
              </a:spcBef>
              <a:spcAft>
                <a:spcPct val="0"/>
              </a:spcAft>
              <a:buFontTx/>
              <a:buChar char="–"/>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Краткая информация</a:t>
            </a:r>
          </a:p>
          <a:p>
            <a:pPr marL="800082" lvl="1" indent="-342900" algn="l" defTabSz="912778" rtl="0">
              <a:lnSpc>
                <a:spcPct val="120000"/>
              </a:lnSpc>
              <a:spcBef>
                <a:spcPct val="20000"/>
              </a:spcBef>
              <a:spcAft>
                <a:spcPct val="0"/>
              </a:spcAft>
              <a:buFont typeface="Wingdings" panose="05000000000000000000" pitchFamily="2" charset="2"/>
              <a:buChar char="ü"/>
            </a:pPr>
            <a:r>
              <a:rPr lang="ru-Ru" sz="3200" b="0" i="0" u="none" baseline="0">
                <a:latin typeface="Arial" panose="020B0604020202020204" pitchFamily="34" charset="0"/>
                <a:ea typeface="Gill Sans MT" panose="020B0502020104020203" pitchFamily="34" charset="0"/>
                <a:cs typeface="Arial" panose="020B0604020202020204" pitchFamily="34" charset="0"/>
              </a:rPr>
              <a:t>Сбор данных</a:t>
            </a:r>
          </a:p>
          <a:p>
            <a:pPr marL="1142982" lvl="1" indent="-685800" algn="l" defTabSz="912778" rtl="0">
              <a:lnSpc>
                <a:spcPct val="120000"/>
              </a:lnSpc>
              <a:spcBef>
                <a:spcPct val="20000"/>
              </a:spcBef>
              <a:spcAft>
                <a:spcPct val="0"/>
              </a:spcAft>
              <a:buFont typeface="Arial" panose="020B0604020202020204" pitchFamily="34" charset="0"/>
              <a:buChar char="•"/>
            </a:pPr>
            <a:r>
              <a:rPr lang="ru-Ru" sz="3200" b="0" i="0" u="none" baseline="0">
                <a:latin typeface="Arial" panose="020B0604020202020204" pitchFamily="34" charset="0"/>
                <a:ea typeface="Gill Sans MT" panose="020B0502020104020203" pitchFamily="34" charset="0"/>
                <a:cs typeface="Arial" panose="020B0604020202020204" pitchFamily="34" charset="0"/>
              </a:rPr>
              <a:t>Нецентральный</a:t>
            </a:r>
          </a:p>
          <a:p>
            <a:pPr marL="1142982" lvl="1" indent="-685800" algn="l" defTabSz="912778" rtl="0">
              <a:lnSpc>
                <a:spcPct val="120000"/>
              </a:lnSpc>
              <a:spcBef>
                <a:spcPct val="20000"/>
              </a:spcBef>
              <a:spcAft>
                <a:spcPct val="0"/>
              </a:spcAft>
              <a:buFont typeface="Arial" panose="020B0604020202020204" pitchFamily="34" charset="0"/>
              <a:buChar char="•"/>
            </a:pPr>
            <a:r>
              <a:rPr lang="ru-Ru" sz="3200" b="0" i="0" u="none" baseline="0">
                <a:latin typeface="Arial" panose="020B0604020202020204" pitchFamily="34" charset="0"/>
                <a:ea typeface="Gill Sans MT" panose="020B0502020104020203" pitchFamily="34" charset="0"/>
                <a:cs typeface="Arial" panose="020B0604020202020204" pitchFamily="34" charset="0"/>
              </a:rPr>
              <a:t>Центральный</a:t>
            </a:r>
          </a:p>
        </p:txBody>
      </p:sp>
    </p:spTree>
    <p:extLst>
      <p:ext uri="{BB962C8B-B14F-4D97-AF65-F5344CB8AC3E}">
        <p14:creationId xmlns:p14="http://schemas.microsoft.com/office/powerpoint/2010/main" val="1373102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7EC1568-5CCF-4606-9D9D-AAF2B406CC2F}"/>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sp>
        <p:nvSpPr>
          <p:cNvPr id="5" name="Title 4"/>
          <p:cNvSpPr>
            <a:spLocks noGrp="1"/>
          </p:cNvSpPr>
          <p:nvPr>
            <p:ph type="title"/>
          </p:nvPr>
        </p:nvSpPr>
        <p:spPr>
          <a:xfrm>
            <a:off x="914805" y="219521"/>
            <a:ext cx="10363200" cy="580800"/>
          </a:xfrm>
        </p:spPr>
        <p:txBody>
          <a:bodyPr/>
          <a:lstStyle/>
          <a:p>
            <a:pPr algn="l" rtl="0"/>
            <a:r>
              <a:rPr lang="ru-Ru" b="1" i="0" u="none" baseline="0">
                <a:latin typeface="Arial" panose="020B0604020202020204" pitchFamily="34" charset="0"/>
                <a:cs typeface="Arial" panose="020B0604020202020204" pitchFamily="34" charset="0"/>
              </a:rPr>
              <a:t>Две формы сбора данных по КПЭ</a:t>
            </a:r>
          </a:p>
        </p:txBody>
      </p:sp>
      <p:sp>
        <p:nvSpPr>
          <p:cNvPr id="6" name="Content Placeholder 5"/>
          <p:cNvSpPr>
            <a:spLocks noGrp="1"/>
          </p:cNvSpPr>
          <p:nvPr>
            <p:ph idx="1"/>
          </p:nvPr>
        </p:nvSpPr>
        <p:spPr>
          <a:xfrm>
            <a:off x="914805" y="1113382"/>
            <a:ext cx="10363200" cy="5744618"/>
          </a:xfrm>
        </p:spPr>
        <p:txBody>
          <a:bodyPr>
            <a:noAutofit/>
          </a:bodyPr>
          <a:lstStyle/>
          <a:p>
            <a:pPr algn="l" rtl="0">
              <a:buFont typeface="Wingdings" panose="05000000000000000000" pitchFamily="2" charset="2"/>
              <a:buChar char="ü"/>
            </a:pPr>
            <a:r>
              <a:rPr lang="ru-Ru" sz="2400" b="0" i="0" u="none" baseline="0">
                <a:solidFill>
                  <a:schemeClr val="tx1"/>
                </a:solidFill>
                <a:latin typeface="Arial" panose="020B0604020202020204" pitchFamily="34" charset="0"/>
                <a:cs typeface="Arial" panose="020B0604020202020204" pitchFamily="34" charset="0"/>
              </a:rPr>
              <a:t>Центральные и нецентральные данные</a:t>
            </a:r>
          </a:p>
          <a:p>
            <a:pPr lvl="1" algn="l" rtl="0"/>
            <a:r>
              <a:rPr lang="ru-Ru" sz="2400" b="0" i="0" u="none" baseline="0">
                <a:solidFill>
                  <a:schemeClr val="tx1"/>
                </a:solidFill>
                <a:latin typeface="Arial" panose="020B0604020202020204" pitchFamily="34" charset="0"/>
                <a:cs typeface="Arial" panose="020B0604020202020204" pitchFamily="34" charset="0"/>
              </a:rPr>
              <a:t>Центральные: Данные по КПЭ собираются на национальном уровне</a:t>
            </a:r>
          </a:p>
          <a:p>
            <a:pPr lvl="1" algn="l" rtl="0"/>
            <a:r>
              <a:rPr lang="ru-Ru" sz="2400" b="0" i="0" u="none" baseline="0">
                <a:solidFill>
                  <a:schemeClr val="tx1"/>
                </a:solidFill>
                <a:latin typeface="Arial" panose="020B0604020202020204" pitchFamily="34" charset="0"/>
                <a:cs typeface="Arial" panose="020B0604020202020204" pitchFamily="34" charset="0"/>
              </a:rPr>
              <a:t>Нецентральные: Те же данные собираются из различных мест (хотя некоторые из таких мест могут быть «центральными»)</a:t>
            </a:r>
          </a:p>
          <a:p>
            <a:pPr algn="l" rtl="0">
              <a:buFont typeface="Wingdings" panose="05000000000000000000" pitchFamily="2" charset="2"/>
              <a:buChar char="ü"/>
            </a:pPr>
            <a:r>
              <a:rPr lang="ru-Ru" sz="2400" b="0" i="0" u="none" baseline="0">
                <a:solidFill>
                  <a:schemeClr val="tx1"/>
                </a:solidFill>
                <a:latin typeface="Arial" panose="020B0604020202020204" pitchFamily="34" charset="0"/>
                <a:cs typeface="Arial" panose="020B0604020202020204" pitchFamily="34" charset="0"/>
              </a:rPr>
              <a:t>В каждой форме имеется ряд таблиц для заполнения</a:t>
            </a:r>
          </a:p>
          <a:p>
            <a:pPr lvl="1" algn="l" rtl="0"/>
            <a:r>
              <a:rPr lang="ru-Ru" sz="2400" b="0" i="0" u="none" baseline="0">
                <a:solidFill>
                  <a:schemeClr val="tx1"/>
                </a:solidFill>
                <a:latin typeface="Arial" panose="020B0604020202020204" pitchFamily="34" charset="0"/>
                <a:cs typeface="Arial" panose="020B0604020202020204" pitchFamily="34" charset="0"/>
              </a:rPr>
              <a:t>В бумажных инструментах представлены таблицы (не так наглядно, как в SurveyCTO)</a:t>
            </a:r>
          </a:p>
          <a:p>
            <a:pPr lvl="1" algn="l" rtl="0"/>
            <a:r>
              <a:rPr lang="ru-Ru" sz="2400" b="0" i="0" u="none" baseline="0">
                <a:solidFill>
                  <a:schemeClr val="tx1"/>
                </a:solidFill>
                <a:latin typeface="Arial" panose="020B0604020202020204" pitchFamily="34" charset="0"/>
                <a:cs typeface="Arial" panose="020B0604020202020204" pitchFamily="34" charset="0"/>
              </a:rPr>
              <a:t>Между таблицами и КПЭ не всегда имеется соотношение </a:t>
            </a:r>
            <a:br>
              <a:rPr lang="en-US" sz="2400" b="0" i="0" u="none" baseline="0">
                <a:solidFill>
                  <a:schemeClr val="tx1"/>
                </a:solidFill>
                <a:latin typeface="Arial" panose="020B0604020202020204" pitchFamily="34" charset="0"/>
                <a:cs typeface="Arial" panose="020B0604020202020204" pitchFamily="34" charset="0"/>
              </a:rPr>
            </a:br>
            <a:r>
              <a:rPr lang="ru-Ru" sz="2400" b="0" i="0" u="none" baseline="0">
                <a:solidFill>
                  <a:schemeClr val="tx1"/>
                </a:solidFill>
                <a:latin typeface="Arial" panose="020B0604020202020204" pitchFamily="34" charset="0"/>
                <a:cs typeface="Arial" panose="020B0604020202020204" pitchFamily="34" charset="0"/>
              </a:rPr>
              <a:t>«один к одному»</a:t>
            </a:r>
          </a:p>
          <a:p>
            <a:pPr lvl="2" algn="l" rtl="0"/>
            <a:r>
              <a:rPr lang="ru-Ru" sz="2400" b="0" i="0" u="none" baseline="0">
                <a:solidFill>
                  <a:schemeClr val="tx1"/>
                </a:solidFill>
                <a:latin typeface="Arial" panose="020B0604020202020204" pitchFamily="34" charset="0"/>
                <a:cs typeface="Arial" panose="020B0604020202020204" pitchFamily="34" charset="0"/>
              </a:rPr>
              <a:t>Некоторые таблицы используются для сбора данных для нескольких КПЭ</a:t>
            </a:r>
          </a:p>
        </p:txBody>
      </p:sp>
    </p:spTree>
    <p:extLst>
      <p:ext uri="{BB962C8B-B14F-4D97-AF65-F5344CB8AC3E}">
        <p14:creationId xmlns:p14="http://schemas.microsoft.com/office/powerpoint/2010/main" val="266234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CDC4A861-E597-419E-957D-57273150C4BD}"/>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sp>
        <p:nvSpPr>
          <p:cNvPr id="9" name="Content Placeholder 5">
            <a:extLst>
              <a:ext uri="{FF2B5EF4-FFF2-40B4-BE49-F238E27FC236}">
                <a16:creationId xmlns:a16="http://schemas.microsoft.com/office/drawing/2014/main" id="{6E6DA150-641B-4357-A491-8DFAD6A4F9B9}"/>
              </a:ext>
            </a:extLst>
          </p:cNvPr>
          <p:cNvSpPr>
            <a:spLocks noGrp="1"/>
          </p:cNvSpPr>
          <p:nvPr>
            <p:ph idx="1"/>
          </p:nvPr>
        </p:nvSpPr>
        <p:spPr>
          <a:xfrm>
            <a:off x="190500" y="1725846"/>
            <a:ext cx="11302595" cy="5132153"/>
          </a:xfrm>
        </p:spPr>
        <p:txBody>
          <a:bodyPr>
            <a:noAutofit/>
          </a:bodyPr>
          <a:lstStyle/>
          <a:p>
            <a:pPr lvl="1" algn="l" rtl="0"/>
            <a:r>
              <a:rPr lang="ru-Ru" sz="2800" b="0" i="0" u="none" baseline="0">
                <a:solidFill>
                  <a:schemeClr val="tx1"/>
                </a:solidFill>
                <a:latin typeface="Arial" panose="020B0604020202020204" pitchFamily="34" charset="0"/>
                <a:cs typeface="Arial" panose="020B0604020202020204" pitchFamily="34" charset="0"/>
              </a:rPr>
              <a:t>Центральная форма:  «Форма сбора данных по 8 КПЭ для данных, собираемых только на центральном уровне — 2018» </a:t>
            </a:r>
            <a:br>
              <a:rPr lang="ru-Ru" sz="2800">
                <a:solidFill>
                  <a:schemeClr val="tx1"/>
                </a:solidFill>
                <a:latin typeface="Arial" panose="020B0604020202020204" pitchFamily="34" charset="0"/>
                <a:cs typeface="Arial" panose="020B0604020202020204" pitchFamily="34" charset="0"/>
              </a:rPr>
            </a:br>
            <a:endParaRPr lang="ru-Ru" sz="2800" dirty="0">
              <a:solidFill>
                <a:schemeClr val="tx1"/>
              </a:solidFill>
              <a:latin typeface="Arial" panose="020B0604020202020204" pitchFamily="34" charset="0"/>
              <a:cs typeface="Arial" panose="020B0604020202020204" pitchFamily="34" charset="0"/>
            </a:endParaRPr>
          </a:p>
          <a:p>
            <a:pPr lvl="1" algn="l" rtl="0"/>
            <a:r>
              <a:rPr lang="ru-Ru" sz="2800" b="0" i="0" u="none" baseline="0">
                <a:solidFill>
                  <a:schemeClr val="tx1"/>
                </a:solidFill>
                <a:latin typeface="Arial" panose="020B0604020202020204" pitchFamily="34" charset="0"/>
                <a:cs typeface="Arial" panose="020B0604020202020204" pitchFamily="34" charset="0"/>
              </a:rPr>
              <a:t>Нецентральная форма: «Форма сбора данных по 11 КПЭ для данных, собираемых в точках оказания услуг, реферальных больницах и складах — 2018»</a:t>
            </a:r>
          </a:p>
        </p:txBody>
      </p:sp>
      <p:sp>
        <p:nvSpPr>
          <p:cNvPr id="12" name="Title 4">
            <a:extLst>
              <a:ext uri="{FF2B5EF4-FFF2-40B4-BE49-F238E27FC236}">
                <a16:creationId xmlns:a16="http://schemas.microsoft.com/office/drawing/2014/main" id="{CDE547B7-27E7-4CD4-B9A2-8B0C042CF5ED}"/>
              </a:ext>
            </a:extLst>
          </p:cNvPr>
          <p:cNvSpPr txBox="1">
            <a:spLocks/>
          </p:cNvSpPr>
          <p:nvPr/>
        </p:nvSpPr>
        <p:spPr>
          <a:xfrm>
            <a:off x="203200" y="53060"/>
            <a:ext cx="12192000" cy="1069267"/>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pPr algn="l" rtl="0"/>
            <a:r>
              <a:rPr lang="ru-Ru" b="1" i="0" u="none" baseline="0">
                <a:latin typeface="Arial" panose="020B0604020202020204" pitchFamily="34" charset="0"/>
                <a:cs typeface="Arial" panose="020B0604020202020204" pitchFamily="34" charset="0"/>
              </a:rPr>
              <a:t>Повторяйте в ваших электронных копиях форм сбора данных</a:t>
            </a:r>
          </a:p>
        </p:txBody>
      </p:sp>
    </p:spTree>
    <p:extLst>
      <p:ext uri="{BB962C8B-B14F-4D97-AF65-F5344CB8AC3E}">
        <p14:creationId xmlns:p14="http://schemas.microsoft.com/office/powerpoint/2010/main" val="161977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B7B65337-145F-4D92-8C13-6CDBC8DD0C93}"/>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203200" y="188459"/>
            <a:ext cx="10363200" cy="580800"/>
          </a:xfrm>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Нецентральный инструмент</a:t>
            </a:r>
          </a:p>
        </p:txBody>
      </p:sp>
      <p:sp>
        <p:nvSpPr>
          <p:cNvPr id="4" name="Text Placeholder 3"/>
          <p:cNvSpPr>
            <a:spLocks noGrp="1"/>
          </p:cNvSpPr>
          <p:nvPr>
            <p:ph idx="1"/>
          </p:nvPr>
        </p:nvSpPr>
        <p:spPr>
          <a:xfrm>
            <a:off x="203200" y="878151"/>
            <a:ext cx="6803992" cy="5695904"/>
          </a:xfrm>
        </p:spPr>
        <p:txBody>
          <a:bodyPr>
            <a:noAutofit/>
          </a:bodyPr>
          <a:lstStyle/>
          <a:p>
            <a:pPr algn="l" rtl="0">
              <a:buFont typeface="Wingdings" panose="05000000000000000000" pitchFamily="2" charset="2"/>
              <a:buChar char="ü"/>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Для складов, реферальных больниц и точек оказания услуг</a:t>
            </a:r>
          </a:p>
          <a:p>
            <a:pPr algn="l" rtl="0">
              <a:buFont typeface="Wingdings" panose="05000000000000000000" pitchFamily="2" charset="2"/>
              <a:buChar char="ü"/>
            </a:pPr>
            <a:endParaRPr lang="ru-Ru" sz="2800" dirty="0">
              <a:solidFill>
                <a:schemeClr val="tx1"/>
              </a:solidFill>
              <a:latin typeface="Arial" panose="020B0604020202020204" pitchFamily="34" charset="0"/>
              <a:cs typeface="Arial" panose="020B0604020202020204" pitchFamily="34" charset="0"/>
            </a:endParaRPr>
          </a:p>
          <a:p>
            <a:pPr algn="l" rtl="0">
              <a:buFont typeface="Wingdings" panose="05000000000000000000" pitchFamily="2" charset="2"/>
              <a:buChar char="ü"/>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Однако некоторые «центральные» инструменты могут потенциально использоваться для центрального склада (но не для других складов).</a:t>
            </a:r>
          </a:p>
          <a:p>
            <a:pPr algn="l" rtl="0">
              <a:buFont typeface="Wingdings" panose="05000000000000000000" pitchFamily="2" charset="2"/>
              <a:buChar char="ü"/>
            </a:pPr>
            <a:endParaRPr lang="ru-Ru" sz="2800" dirty="0">
              <a:solidFill>
                <a:schemeClr val="tx1"/>
              </a:solidFill>
              <a:latin typeface="Arial" panose="020B0604020202020204" pitchFamily="34" charset="0"/>
              <a:cs typeface="Arial" panose="020B0604020202020204" pitchFamily="34" charset="0"/>
            </a:endParaRPr>
          </a:p>
          <a:p>
            <a:pPr algn="l" rtl="0">
              <a:buFont typeface="Wingdings" panose="05000000000000000000" pitchFamily="2" charset="2"/>
              <a:buChar char="ü"/>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Подробные определения/указания предоставлены в инструменте.</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pic>
        <p:nvPicPr>
          <p:cNvPr id="6" name="Picture 5" descr="A screenshot of a social media post&#10;&#10;Description automatically generated">
            <a:extLst>
              <a:ext uri="{FF2B5EF4-FFF2-40B4-BE49-F238E27FC236}">
                <a16:creationId xmlns:a16="http://schemas.microsoft.com/office/drawing/2014/main" id="{12A98459-898E-4765-B0E2-4146B2A83E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353" y="-7192"/>
            <a:ext cx="5041098" cy="6402562"/>
          </a:xfrm>
          <a:prstGeom prst="rect">
            <a:avLst/>
          </a:prstGeom>
        </p:spPr>
      </p:pic>
    </p:spTree>
    <p:extLst>
      <p:ext uri="{BB962C8B-B14F-4D97-AF65-F5344CB8AC3E}">
        <p14:creationId xmlns:p14="http://schemas.microsoft.com/office/powerpoint/2010/main" val="1456242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9DB06313-6DE0-44B5-B25C-7D3BF37D3CB3}"/>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346840" y="328421"/>
            <a:ext cx="12718510" cy="580800"/>
          </a:xfrm>
        </p:spPr>
        <p:txBody>
          <a:bodyPr>
            <a:noAutofit/>
          </a:bodyPr>
          <a:lstStyle/>
          <a:p>
            <a:pPr algn="ctr" rtl="0"/>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Таблицы сбора данных в нецентральном </a:t>
            </a:r>
            <a:br>
              <a:rPr lang="ru-Ru" sz="2800" b="1">
                <a:solidFill>
                  <a:srgbClr val="C00000"/>
                </a:solidFill>
                <a:latin typeface="Arial" panose="020B0604020202020204" pitchFamily="34" charset="0"/>
                <a:cs typeface="Arial" panose="020B0604020202020204" pitchFamily="34" charset="0"/>
              </a:rPr>
            </a:br>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инструменте сбора (извлечения) данных</a:t>
            </a:r>
          </a:p>
        </p:txBody>
      </p:sp>
      <p:sp>
        <p:nvSpPr>
          <p:cNvPr id="8" name="Content Placeholder 7">
            <a:extLst>
              <a:ext uri="{FF2B5EF4-FFF2-40B4-BE49-F238E27FC236}">
                <a16:creationId xmlns:a16="http://schemas.microsoft.com/office/drawing/2014/main" id="{3A852595-BAD8-4C59-BE0B-DCD25756BC41}"/>
              </a:ext>
            </a:extLst>
          </p:cNvPr>
          <p:cNvSpPr>
            <a:spLocks noGrp="1"/>
          </p:cNvSpPr>
          <p:nvPr>
            <p:ph idx="1"/>
          </p:nvPr>
        </p:nvSpPr>
        <p:spPr/>
        <p:txBody>
          <a:bodyPr/>
          <a:lstStyle/>
          <a:p>
            <a:endParaRPr lang="ru-Ru"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420009661"/>
              </p:ext>
            </p:extLst>
          </p:nvPr>
        </p:nvGraphicFramePr>
        <p:xfrm>
          <a:off x="81598" y="962654"/>
          <a:ext cx="11977133" cy="5257772"/>
        </p:xfrm>
        <a:graphic>
          <a:graphicData uri="http://schemas.openxmlformats.org/drawingml/2006/table">
            <a:tbl>
              <a:tblPr firstRow="1" bandRow="1">
                <a:tableStyleId>{5C22544A-7EE6-4342-B048-85BDC9FD1C3A}</a:tableStyleId>
              </a:tblPr>
              <a:tblGrid>
                <a:gridCol w="8922267">
                  <a:extLst>
                    <a:ext uri="{9D8B030D-6E8A-4147-A177-3AD203B41FA5}">
                      <a16:colId xmlns:a16="http://schemas.microsoft.com/office/drawing/2014/main" val="20000"/>
                    </a:ext>
                  </a:extLst>
                </a:gridCol>
                <a:gridCol w="3054866">
                  <a:extLst>
                    <a:ext uri="{9D8B030D-6E8A-4147-A177-3AD203B41FA5}">
                      <a16:colId xmlns:a16="http://schemas.microsoft.com/office/drawing/2014/main" val="20001"/>
                    </a:ext>
                  </a:extLst>
                </a:gridCol>
              </a:tblGrid>
              <a:tr h="524114">
                <a:tc>
                  <a:txBody>
                    <a:bodyPr/>
                    <a:lstStyle/>
                    <a:p>
                      <a:pPr algn="l" rtl="0"/>
                      <a:r>
                        <a:rPr lang="ru-Ru" sz="2400" b="0" i="0" u="none" baseline="0">
                          <a:latin typeface="Arial" panose="020B0604020202020204" pitchFamily="34" charset="0"/>
                          <a:ea typeface="Gill Sans MT" panose="020B0502020104020203" pitchFamily="34" charset="0"/>
                          <a:cs typeface="Arial" panose="020B0604020202020204" pitchFamily="34" charset="0"/>
                        </a:rPr>
                        <a:t>Таблица сбора данных</a:t>
                      </a:r>
                    </a:p>
                  </a:txBody>
                  <a:tcPr marL="120949" marR="120949" marT="60475" marB="60475"/>
                </a:tc>
                <a:tc>
                  <a:txBody>
                    <a:bodyPr/>
                    <a:lstStyle/>
                    <a:p>
                      <a:pPr algn="l" rtl="0"/>
                      <a:r>
                        <a:rPr lang="ru-Ru" sz="2400" b="0" i="0" u="none" baseline="0">
                          <a:latin typeface="Arial" panose="020B0604020202020204" pitchFamily="34" charset="0"/>
                          <a:ea typeface="Gill Sans MT" panose="020B0502020104020203" pitchFamily="34" charset="0"/>
                          <a:cs typeface="Arial" panose="020B0604020202020204" pitchFamily="34" charset="0"/>
                        </a:rPr>
                        <a:t>Где применяется</a:t>
                      </a:r>
                    </a:p>
                  </a:txBody>
                  <a:tcPr marL="120949" marR="120949" marT="60475" marB="60475"/>
                </a:tc>
                <a:extLst>
                  <a:ext uri="{0D108BD9-81ED-4DB2-BD59-A6C34878D82A}">
                    <a16:rowId xmlns:a16="http://schemas.microsoft.com/office/drawing/2014/main" val="10000"/>
                  </a:ext>
                </a:extLst>
              </a:tr>
              <a:tr h="584589">
                <a:tc>
                  <a:txBody>
                    <a:bodyPr/>
                    <a:lstStyle/>
                    <a:p>
                      <a:pPr marL="139700" marR="0" algn="l" rtl="0">
                        <a:lnSpc>
                          <a:spcPct val="115000"/>
                        </a:lnSpc>
                        <a:spcBef>
                          <a:spcPts val="0"/>
                        </a:spcBef>
                        <a:spcAft>
                          <a:spcPts val="500"/>
                        </a:spcAft>
                        <a:tabLst>
                          <a:tab pos="8223250" algn="r"/>
                        </a:tabLst>
                      </a:pPr>
                      <a:r>
                        <a:rPr lang="ru-Ru" sz="2400" b="1" i="0" u="none" baseline="0">
                          <a:solidFill>
                            <a:srgbClr val="000000"/>
                          </a:solidFill>
                          <a:effectLst/>
                          <a:latin typeface="Arial" panose="020B0604020202020204" pitchFamily="34" charset="0"/>
                          <a:ea typeface="Calibri"/>
                          <a:cs typeface="Arial" panose="020B0604020202020204" pitchFamily="34" charset="0"/>
                        </a:rPr>
                        <a:t>Данные о запасах ― Таблица КПЭ 1</a:t>
                      </a: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Все</a:t>
                      </a:r>
                    </a:p>
                  </a:txBody>
                  <a:tcPr marL="120949" marR="120949" marT="60475" marB="60475"/>
                </a:tc>
                <a:extLst>
                  <a:ext uri="{0D108BD9-81ED-4DB2-BD59-A6C34878D82A}">
                    <a16:rowId xmlns:a16="http://schemas.microsoft.com/office/drawing/2014/main" val="10001"/>
                  </a:ext>
                </a:extLst>
              </a:tr>
              <a:tr h="698841">
                <a:tc>
                  <a:txBody>
                    <a:bodyPr/>
                    <a:lstStyle/>
                    <a:p>
                      <a:pPr marL="139700" marR="0" algn="l" rtl="0">
                        <a:lnSpc>
                          <a:spcPct val="115000"/>
                        </a:lnSpc>
                        <a:spcBef>
                          <a:spcPts val="0"/>
                        </a:spcBef>
                        <a:spcAft>
                          <a:spcPts val="500"/>
                        </a:spcAft>
                        <a:tabLst>
                          <a:tab pos="8223250" algn="r"/>
                        </a:tabLst>
                      </a:pPr>
                      <a:r>
                        <a:rPr lang="ru-Ru" sz="2400" b="0" i="0" u="none" baseline="0">
                          <a:solidFill>
                            <a:srgbClr val="000000"/>
                          </a:solidFill>
                          <a:effectLst/>
                          <a:latin typeface="Arial" panose="020B0604020202020204" pitchFamily="34" charset="0"/>
                          <a:ea typeface="Cambria"/>
                          <a:cs typeface="Arial" panose="020B0604020202020204" pitchFamily="34" charset="0"/>
                        </a:rPr>
                        <a:t>Данные заказов </a:t>
                      </a:r>
                      <a:r>
                        <a:rPr lang="ru-Ru" sz="2400" b="1" i="0" u="none" baseline="0">
                          <a:solidFill>
                            <a:srgbClr val="000000"/>
                          </a:solidFill>
                          <a:effectLst/>
                          <a:latin typeface="Arial" panose="020B0604020202020204" pitchFamily="34" charset="0"/>
                          <a:ea typeface="Cambria"/>
                          <a:cs typeface="Arial" panose="020B0604020202020204" pitchFamily="34" charset="0"/>
                        </a:rPr>
                        <a:t>вверх по цепи</a:t>
                      </a:r>
                      <a:r>
                        <a:rPr lang="ru-Ru" sz="2400" b="0" i="0" u="none" baseline="0">
                          <a:solidFill>
                            <a:srgbClr val="000000"/>
                          </a:solidFill>
                          <a:effectLst/>
                          <a:latin typeface="Arial" panose="020B0604020202020204" pitchFamily="34" charset="0"/>
                          <a:ea typeface="Cambria"/>
                          <a:cs typeface="Arial" panose="020B0604020202020204" pitchFamily="34" charset="0"/>
                        </a:rPr>
                        <a:t> поставок ― </a:t>
                      </a:r>
                      <a:br>
                        <a:rPr lang="en-US" sz="2400" b="0" i="0" u="none" baseline="0">
                          <a:solidFill>
                            <a:srgbClr val="000000"/>
                          </a:solidFill>
                          <a:effectLst/>
                          <a:latin typeface="Arial" panose="020B0604020202020204" pitchFamily="34" charset="0"/>
                          <a:ea typeface="Cambria"/>
                          <a:cs typeface="Arial" panose="020B0604020202020204" pitchFamily="34" charset="0"/>
                        </a:rPr>
                      </a:br>
                      <a:r>
                        <a:rPr lang="ru-Ru" sz="2400" b="1" i="0" u="none" baseline="0">
                          <a:solidFill>
                            <a:srgbClr val="000000"/>
                          </a:solidFill>
                          <a:effectLst/>
                          <a:latin typeface="Arial" panose="020B0604020202020204" pitchFamily="34" charset="0"/>
                          <a:ea typeface="Calibri"/>
                          <a:cs typeface="Arial" panose="020B0604020202020204" pitchFamily="34" charset="0"/>
                        </a:rPr>
                        <a:t>Таблица КПЭ 2</a:t>
                      </a:r>
                      <a:endParaRPr lang="ru-Ru" sz="24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Промежуточные склады, реферальные больницы, точки оказания услуг</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2"/>
                  </a:ext>
                </a:extLst>
              </a:tr>
              <a:tr h="584589">
                <a:tc>
                  <a:txBody>
                    <a:bodyPr/>
                    <a:lstStyle/>
                    <a:p>
                      <a:pPr marL="139700" marR="0" algn="l" rtl="0">
                        <a:lnSpc>
                          <a:spcPct val="115000"/>
                        </a:lnSpc>
                        <a:spcBef>
                          <a:spcPts val="0"/>
                        </a:spcBef>
                        <a:spcAft>
                          <a:spcPts val="500"/>
                        </a:spcAft>
                        <a:tabLst>
                          <a:tab pos="8223250" algn="r"/>
                        </a:tabLst>
                      </a:pPr>
                      <a:r>
                        <a:rPr lang="ru-Ru" sz="2400" b="0" i="0" u="none" baseline="0">
                          <a:solidFill>
                            <a:srgbClr val="000000"/>
                          </a:solidFill>
                          <a:effectLst/>
                          <a:latin typeface="Arial" panose="020B0604020202020204" pitchFamily="34" charset="0"/>
                          <a:ea typeface="Cambria"/>
                          <a:cs typeface="Arial" panose="020B0604020202020204" pitchFamily="34" charset="0"/>
                        </a:rPr>
                        <a:t>Доставка </a:t>
                      </a:r>
                      <a:r>
                        <a:rPr lang="ru-Ru" sz="2400" b="1" i="0" u="none" baseline="0">
                          <a:solidFill>
                            <a:srgbClr val="000000"/>
                          </a:solidFill>
                          <a:effectLst/>
                          <a:latin typeface="Arial" panose="020B0604020202020204" pitchFamily="34" charset="0"/>
                          <a:ea typeface="Cambria"/>
                          <a:cs typeface="Arial" panose="020B0604020202020204" pitchFamily="34" charset="0"/>
                        </a:rPr>
                        <a:t>вниз по цепи ― Таблица КПЭ 3</a:t>
                      </a:r>
                      <a:endParaRPr lang="ru-Ru" sz="2400" b="1"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Склады</a:t>
                      </a:r>
                    </a:p>
                  </a:txBody>
                  <a:tcPr marL="120949" marR="120949" marT="60475" marB="60475"/>
                </a:tc>
                <a:extLst>
                  <a:ext uri="{0D108BD9-81ED-4DB2-BD59-A6C34878D82A}">
                    <a16:rowId xmlns:a16="http://schemas.microsoft.com/office/drawing/2014/main" val="10003"/>
                  </a:ext>
                </a:extLst>
              </a:tr>
              <a:tr h="1048228">
                <a:tc>
                  <a:txBody>
                    <a:bodyPr/>
                    <a:lstStyle/>
                    <a:p>
                      <a:pPr marL="139700" marR="0" algn="l" rtl="0">
                        <a:lnSpc>
                          <a:spcPct val="115000"/>
                        </a:lnSpc>
                        <a:spcBef>
                          <a:spcPts val="0"/>
                        </a:spcBef>
                        <a:spcAft>
                          <a:spcPts val="500"/>
                        </a:spcAft>
                        <a:tabLst>
                          <a:tab pos="8223250" algn="r"/>
                        </a:tabLst>
                      </a:pPr>
                      <a:r>
                        <a:rPr lang="ru-Ru" sz="2400" b="1" i="0" u="none" baseline="0">
                          <a:solidFill>
                            <a:srgbClr val="000000"/>
                          </a:solidFill>
                          <a:effectLst/>
                          <a:latin typeface="Arial" panose="020B0604020202020204" pitchFamily="34" charset="0"/>
                          <a:ea typeface="Cambria"/>
                          <a:cs typeface="Arial" panose="020B0604020202020204" pitchFamily="34" charset="0"/>
                        </a:rPr>
                        <a:t>Стоимость</a:t>
                      </a:r>
                      <a:r>
                        <a:rPr lang="ru-Ru" sz="2400" b="0" i="0" u="none" baseline="0">
                          <a:solidFill>
                            <a:srgbClr val="000000"/>
                          </a:solidFill>
                          <a:effectLst/>
                          <a:latin typeface="Arial" panose="020B0604020202020204" pitchFamily="34" charset="0"/>
                          <a:ea typeface="Cambria"/>
                          <a:cs typeface="Arial" panose="020B0604020202020204" pitchFamily="34" charset="0"/>
                        </a:rPr>
                        <a:t> складских и дистрибьюторских операций (дополнительно) ― </a:t>
                      </a:r>
                      <a:r>
                        <a:rPr lang="ru-Ru" sz="2400" b="1" i="0" u="none" baseline="0">
                          <a:solidFill>
                            <a:srgbClr val="000000"/>
                          </a:solidFill>
                          <a:effectLst/>
                          <a:latin typeface="Arial" panose="020B0604020202020204" pitchFamily="34" charset="0"/>
                          <a:ea typeface="Cambria"/>
                          <a:cs typeface="Arial" panose="020B0604020202020204" pitchFamily="34" charset="0"/>
                        </a:rPr>
                        <a:t>Таблица КПЭ 4</a:t>
                      </a:r>
                      <a:endParaRPr lang="ru-Ru" sz="24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Склады</a:t>
                      </a:r>
                    </a:p>
                  </a:txBody>
                  <a:tcPr marL="120949" marR="120949" marT="60475" marB="60475"/>
                </a:tc>
                <a:extLst>
                  <a:ext uri="{0D108BD9-81ED-4DB2-BD59-A6C34878D82A}">
                    <a16:rowId xmlns:a16="http://schemas.microsoft.com/office/drawing/2014/main" val="10004"/>
                  </a:ext>
                </a:extLst>
              </a:tr>
              <a:tr h="1048228">
                <a:tc>
                  <a:txBody>
                    <a:bodyPr/>
                    <a:lstStyle/>
                    <a:p>
                      <a:pPr marL="139700" marR="0" algn="l" rtl="0">
                        <a:lnSpc>
                          <a:spcPct val="115000"/>
                        </a:lnSpc>
                        <a:spcBef>
                          <a:spcPts val="0"/>
                        </a:spcBef>
                        <a:spcAft>
                          <a:spcPts val="500"/>
                        </a:spcAft>
                        <a:tabLst>
                          <a:tab pos="8223250" algn="r"/>
                        </a:tabLst>
                      </a:pPr>
                      <a:r>
                        <a:rPr lang="ru-Ru" sz="2400" b="0" i="0" u="none" baseline="0">
                          <a:solidFill>
                            <a:srgbClr val="000000"/>
                          </a:solidFill>
                          <a:effectLst/>
                          <a:latin typeface="Arial" panose="020B0604020202020204" pitchFamily="34" charset="0"/>
                          <a:ea typeface="Cambria"/>
                          <a:cs typeface="Arial" panose="020B0604020202020204" pitchFamily="34" charset="0"/>
                        </a:rPr>
                        <a:t>Количество и продолжительность нарушений (отклонений) </a:t>
                      </a:r>
                      <a:r>
                        <a:rPr lang="ru-Ru" sz="2400" b="1" i="0" u="none" baseline="0">
                          <a:solidFill>
                            <a:srgbClr val="000000"/>
                          </a:solidFill>
                          <a:effectLst/>
                          <a:latin typeface="Arial" panose="020B0604020202020204" pitchFamily="34" charset="0"/>
                          <a:ea typeface="Cambria"/>
                          <a:cs typeface="Arial" panose="020B0604020202020204" pitchFamily="34" charset="0"/>
                        </a:rPr>
                        <a:t>температуры</a:t>
                      </a:r>
                      <a:r>
                        <a:rPr lang="ru-Ru" sz="2400" b="0" i="0" u="none" baseline="0">
                          <a:solidFill>
                            <a:srgbClr val="000000"/>
                          </a:solidFill>
                          <a:effectLst/>
                          <a:latin typeface="Arial" panose="020B0604020202020204" pitchFamily="34" charset="0"/>
                          <a:ea typeface="Cambria"/>
                          <a:cs typeface="Arial" panose="020B0604020202020204" pitchFamily="34" charset="0"/>
                        </a:rPr>
                        <a:t> в холодном хранилище </a:t>
                      </a:r>
                      <a:r>
                        <a:rPr lang="ru-Ru" sz="2400" b="0" i="0" u="none" strike="noStrike" cap="none" baseline="0">
                          <a:solidFill>
                            <a:srgbClr val="000000"/>
                          </a:solidFill>
                          <a:effectLst/>
                          <a:latin typeface="Arial" panose="020B0604020202020204" pitchFamily="34" charset="0"/>
                          <a:ea typeface="Cambria"/>
                          <a:cs typeface="Arial" panose="020B0604020202020204" pitchFamily="34" charset="0"/>
                          <a:sym typeface="Arial"/>
                        </a:rPr>
                        <a:t>(дополнительно)</a:t>
                      </a:r>
                      <a:endParaRPr lang="ru-Ru" sz="24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Все</a:t>
                      </a:r>
                    </a:p>
                  </a:txBody>
                  <a:tcPr marL="120949" marR="120949" marT="60475" marB="60475"/>
                </a:tc>
                <a:extLst>
                  <a:ext uri="{0D108BD9-81ED-4DB2-BD59-A6C34878D82A}">
                    <a16:rowId xmlns:a16="http://schemas.microsoft.com/office/drawing/2014/main" val="10005"/>
                  </a:ext>
                </a:extLst>
              </a:tr>
              <a:tr h="524114">
                <a:tc>
                  <a:txBody>
                    <a:bodyPr/>
                    <a:lstStyle/>
                    <a:p>
                      <a:pPr algn="l" rtl="0"/>
                      <a:r>
                        <a:rPr lang="ru-Ru" sz="2400" b="0" i="0" u="none" baseline="0">
                          <a:solidFill>
                            <a:srgbClr val="000000"/>
                          </a:solidFill>
                          <a:effectLst/>
                          <a:latin typeface="Arial" panose="020B0604020202020204" pitchFamily="34" charset="0"/>
                          <a:ea typeface="Cambria"/>
                          <a:cs typeface="Arial" panose="020B0604020202020204" pitchFamily="34" charset="0"/>
                        </a:rPr>
                        <a:t>  Процент вакантных </a:t>
                      </a:r>
                      <a:r>
                        <a:rPr lang="ru-Ru" sz="2400" b="1" i="0" u="none" baseline="0">
                          <a:solidFill>
                            <a:srgbClr val="000000"/>
                          </a:solidFill>
                          <a:effectLst/>
                          <a:latin typeface="Arial" panose="020B0604020202020204" pitchFamily="34" charset="0"/>
                          <a:ea typeface="Cambria"/>
                          <a:cs typeface="Arial" panose="020B0604020202020204" pitchFamily="34" charset="0"/>
                        </a:rPr>
                        <a:t>должностей в цепи поставок</a:t>
                      </a:r>
                      <a:endParaRPr lang="ru-Ru" sz="2400" u="none" dirty="0">
                        <a:latin typeface="Arial" panose="020B0604020202020204" pitchFamily="34" charset="0"/>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Все</a:t>
                      </a: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42243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FA2870B2-D5D1-4FF7-B192-1D53B44EF968}"/>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914400" y="352368"/>
            <a:ext cx="10363200" cy="580800"/>
          </a:xfrm>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Собранные данные по таблицам</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54114526"/>
              </p:ext>
            </p:extLst>
          </p:nvPr>
        </p:nvGraphicFramePr>
        <p:xfrm>
          <a:off x="340987" y="1186494"/>
          <a:ext cx="11288612" cy="4999243"/>
        </p:xfrm>
        <a:graphic>
          <a:graphicData uri="http://schemas.openxmlformats.org/drawingml/2006/table">
            <a:tbl>
              <a:tblPr firstRow="1" bandRow="1">
                <a:tableStyleId>{5C22544A-7EE6-4342-B048-85BDC9FD1C3A}</a:tableStyleId>
              </a:tblPr>
              <a:tblGrid>
                <a:gridCol w="2922944">
                  <a:extLst>
                    <a:ext uri="{9D8B030D-6E8A-4147-A177-3AD203B41FA5}">
                      <a16:colId xmlns:a16="http://schemas.microsoft.com/office/drawing/2014/main" val="20000"/>
                    </a:ext>
                  </a:extLst>
                </a:gridCol>
                <a:gridCol w="8365668">
                  <a:extLst>
                    <a:ext uri="{9D8B030D-6E8A-4147-A177-3AD203B41FA5}">
                      <a16:colId xmlns:a16="http://schemas.microsoft.com/office/drawing/2014/main" val="20001"/>
                    </a:ext>
                  </a:extLst>
                </a:gridCol>
              </a:tblGrid>
              <a:tr h="524114">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ru-Ru" sz="1800" b="0" i="0" u="none" baseline="0">
                          <a:latin typeface="Arial" panose="020B0604020202020204" pitchFamily="34" charset="0"/>
                          <a:ea typeface="Gill Sans MT" panose="020B0502020104020203" pitchFamily="34" charset="0"/>
                          <a:cs typeface="Arial" panose="020B0604020202020204" pitchFamily="34" charset="0"/>
                        </a:rPr>
                        <a:t>Таблица сбора данных</a:t>
                      </a: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Собранные данные</a:t>
                      </a:r>
                    </a:p>
                  </a:txBody>
                  <a:tcPr marL="120949" marR="120949" marT="60475" marB="60475"/>
                </a:tc>
                <a:extLst>
                  <a:ext uri="{0D108BD9-81ED-4DB2-BD59-A6C34878D82A}">
                    <a16:rowId xmlns:a16="http://schemas.microsoft.com/office/drawing/2014/main" val="10000"/>
                  </a:ext>
                </a:extLst>
              </a:tr>
              <a:tr h="927279">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libri"/>
                          <a:cs typeface="Arial" panose="020B0604020202020204" pitchFamily="34" charset="0"/>
                        </a:rPr>
                        <a:t>Данные о запасах</a:t>
                      </a: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Текущие запасы, карточки складского учета, электронные данные LMIS по товарам-маркерам (текущие и за последние шесть месяцев)</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1"/>
                  </a:ext>
                </a:extLst>
              </a:tr>
              <a:tr h="584589">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Вверх по цепи</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Запланированные/фактические даты поставки для максимум 20 заказов.</a:t>
                      </a:r>
                    </a:p>
                  </a:txBody>
                  <a:tcPr marL="120949" marR="120949" marT="60475" marB="60475"/>
                </a:tc>
                <a:extLst>
                  <a:ext uri="{0D108BD9-81ED-4DB2-BD59-A6C34878D82A}">
                    <a16:rowId xmlns:a16="http://schemas.microsoft.com/office/drawing/2014/main" val="10002"/>
                  </a:ext>
                </a:extLst>
              </a:tr>
              <a:tr h="927279">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Вниз по цепи</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Запланированные/фактические даты поставки; заказанное/поставленное количество товаров.</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3"/>
                  </a:ext>
                </a:extLst>
              </a:tr>
              <a:tr h="584589">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Стоимость</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Стоимость операций, стоимость запасов за последний год.</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4"/>
                  </a:ext>
                </a:extLst>
              </a:tr>
              <a:tr h="927279">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Температура</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Число и продолжительность нарушений температурного режима за последние шесть месяцев.</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5"/>
                  </a:ext>
                </a:extLst>
              </a:tr>
              <a:tr h="524114">
                <a:tc>
                  <a:txBody>
                    <a:bodyPr/>
                    <a:lstStyle/>
                    <a:p>
                      <a:pPr algn="l" rtl="0"/>
                      <a:r>
                        <a:rPr lang="ru-Ru" sz="1800" b="1" i="0" u="none" baseline="0">
                          <a:solidFill>
                            <a:srgbClr val="000000"/>
                          </a:solidFill>
                          <a:effectLst/>
                          <a:latin typeface="Arial" panose="020B0604020202020204" pitchFamily="34" charset="0"/>
                          <a:ea typeface="Cambria"/>
                          <a:cs typeface="Arial" panose="020B0604020202020204" pitchFamily="34" charset="0"/>
                        </a:rPr>
                        <a:t>  Ключевые позиции</a:t>
                      </a:r>
                      <a:endParaRPr lang="ru-Ru" sz="1800" u="none" dirty="0">
                        <a:latin typeface="Arial" panose="020B0604020202020204" pitchFamily="34" charset="0"/>
                        <a:cs typeface="Arial" panose="020B0604020202020204" pitchFamily="34" charset="0"/>
                      </a:endParaRP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Число позиций, число заполненных вакансий, текучесть (дополнительно)</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751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FC595134-C572-4A8D-B746-DDCC1C9FC942}"/>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1015013" y="193638"/>
            <a:ext cx="10363200" cy="923962"/>
          </a:xfrm>
        </p:spPr>
        <p:txBody>
          <a:bodyPr>
            <a:noAutofit/>
          </a:bodyPr>
          <a:lstStyle/>
          <a:p>
            <a:pPr algn="l" rtl="0"/>
            <a:r>
              <a:rPr lang="ru-Ru"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КПЭ, рассчитываемые на основании собранных данных, по таблицам</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899499379"/>
              </p:ext>
            </p:extLst>
          </p:nvPr>
        </p:nvGraphicFramePr>
        <p:xfrm>
          <a:off x="300537" y="1239165"/>
          <a:ext cx="11260725" cy="5425197"/>
        </p:xfrm>
        <a:graphic>
          <a:graphicData uri="http://schemas.openxmlformats.org/drawingml/2006/table">
            <a:tbl>
              <a:tblPr firstRow="1" bandRow="1">
                <a:tableStyleId>{5C22544A-7EE6-4342-B048-85BDC9FD1C3A}</a:tableStyleId>
              </a:tblPr>
              <a:tblGrid>
                <a:gridCol w="3484063">
                  <a:extLst>
                    <a:ext uri="{9D8B030D-6E8A-4147-A177-3AD203B41FA5}">
                      <a16:colId xmlns:a16="http://schemas.microsoft.com/office/drawing/2014/main" val="20000"/>
                    </a:ext>
                  </a:extLst>
                </a:gridCol>
                <a:gridCol w="7776662">
                  <a:extLst>
                    <a:ext uri="{9D8B030D-6E8A-4147-A177-3AD203B41FA5}">
                      <a16:colId xmlns:a16="http://schemas.microsoft.com/office/drawing/2014/main" val="20001"/>
                    </a:ext>
                  </a:extLst>
                </a:gridCol>
              </a:tblGrid>
              <a:tr h="608301">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ru-Ru" sz="1800" b="0" i="0" u="none" baseline="0">
                          <a:latin typeface="Arial" panose="020B0604020202020204" pitchFamily="34" charset="0"/>
                          <a:ea typeface="Gill Sans MT" panose="020B0502020104020203" pitchFamily="34" charset="0"/>
                          <a:cs typeface="Arial" panose="020B0604020202020204" pitchFamily="34" charset="0"/>
                        </a:rPr>
                        <a:t>Таблица сбора данных</a:t>
                      </a:r>
                    </a:p>
                  </a:txBody>
                  <a:tcPr marL="120949" marR="120949" marT="60475" marB="60475"/>
                </a:tc>
                <a:tc>
                  <a:txBody>
                    <a:bodyPr/>
                    <a:lstStyle/>
                    <a:p>
                      <a:pPr algn="l" rtl="0"/>
                      <a:r>
                        <a:rPr lang="ru-Ru" sz="1800" b="0" i="0" u="none" baseline="0">
                          <a:latin typeface="Arial" panose="020B0604020202020204" pitchFamily="34" charset="0"/>
                          <a:ea typeface="Gill Sans MT" panose="020B0502020104020203" pitchFamily="34" charset="0"/>
                          <a:cs typeface="Arial" panose="020B0604020202020204" pitchFamily="34" charset="0"/>
                        </a:rPr>
                        <a:t>КПЭ</a:t>
                      </a:r>
                    </a:p>
                  </a:txBody>
                  <a:tcPr marL="120949" marR="120949" marT="60475" marB="60475"/>
                </a:tc>
                <a:extLst>
                  <a:ext uri="{0D108BD9-81ED-4DB2-BD59-A6C34878D82A}">
                    <a16:rowId xmlns:a16="http://schemas.microsoft.com/office/drawing/2014/main" val="10000"/>
                  </a:ext>
                </a:extLst>
              </a:tr>
              <a:tr h="1550489">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libri"/>
                          <a:cs typeface="Arial" panose="020B0604020202020204" pitchFamily="34" charset="0"/>
                        </a:rPr>
                        <a:t>Данные о запасах</a:t>
                      </a: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Обеспечение запасами в соответствии с планом</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Коэффициент дефицита по товару-маркеру и уровню системы</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Коэффициент дефицита одного или нескольких товаров-маркеров с разбивкой по учреждениям (дополнительно)</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Точность определения запасов</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Убытки в результате повреждения, краж и истечения срока годности</a:t>
                      </a:r>
                    </a:p>
                  </a:txBody>
                  <a:tcPr marL="120949" marR="120949" marT="60475" marB="60475"/>
                </a:tc>
                <a:extLst>
                  <a:ext uri="{0D108BD9-81ED-4DB2-BD59-A6C34878D82A}">
                    <a16:rowId xmlns:a16="http://schemas.microsoft.com/office/drawing/2014/main" val="10001"/>
                  </a:ext>
                </a:extLst>
              </a:tr>
              <a:tr h="842167">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Вверх по цепи</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Своевременная доставка в учреждение</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Срочные заказы в процентном выражении, размещенные учреждениями здравоохранения</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2"/>
                  </a:ext>
                </a:extLst>
              </a:tr>
              <a:tr h="606060">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Вниз по цепи</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Коэффициент выполнения заказов</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Время обработки заказа (дополнительно)</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3"/>
                  </a:ext>
                </a:extLst>
              </a:tr>
              <a:tr h="606060">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Стоимость</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Стоимость складских операций (дополнительно)</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Стоимость операций распределения (дополнительно)</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4"/>
                  </a:ext>
                </a:extLst>
              </a:tr>
              <a:tr h="606060">
                <a:tc>
                  <a:txBody>
                    <a:bodyPr/>
                    <a:lstStyle/>
                    <a:p>
                      <a:pPr marL="139700" marR="0" algn="l" rtl="0">
                        <a:lnSpc>
                          <a:spcPct val="115000"/>
                        </a:lnSpc>
                        <a:spcBef>
                          <a:spcPts val="0"/>
                        </a:spcBef>
                        <a:spcAft>
                          <a:spcPts val="500"/>
                        </a:spcAft>
                        <a:tabLst>
                          <a:tab pos="8223250" algn="r"/>
                        </a:tabLst>
                      </a:pPr>
                      <a:r>
                        <a:rPr lang="ru-Ru" sz="1800" b="1" i="0" u="none" baseline="0">
                          <a:solidFill>
                            <a:srgbClr val="000000"/>
                          </a:solidFill>
                          <a:effectLst/>
                          <a:latin typeface="Arial" panose="020B0604020202020204" pitchFamily="34" charset="0"/>
                          <a:ea typeface="Cambria"/>
                          <a:cs typeface="Arial" panose="020B0604020202020204" pitchFamily="34" charset="0"/>
                        </a:rPr>
                        <a:t>Температура</a:t>
                      </a:r>
                      <a:endParaRPr lang="ru-Ru" sz="1800" u="none" dirty="0">
                        <a:solidFill>
                          <a:srgbClr val="000000"/>
                        </a:solidFill>
                        <a:effectLst/>
                        <a:latin typeface="Arial" panose="020B0604020202020204" pitchFamily="34" charset="0"/>
                        <a:ea typeface="Calibri"/>
                        <a:cs typeface="Arial" panose="020B0604020202020204" pitchFamily="34" charset="0"/>
                      </a:endParaRP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Число и продолжительность отклонений температуры в холодном хранилище (дополнительно)</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5"/>
                  </a:ext>
                </a:extLst>
              </a:tr>
              <a:tr h="606060">
                <a:tc>
                  <a:txBody>
                    <a:bodyPr/>
                    <a:lstStyle/>
                    <a:p>
                      <a:pPr algn="l" rtl="0"/>
                      <a:r>
                        <a:rPr lang="ru-Ru" sz="1800" b="1" i="0" u="none" baseline="0">
                          <a:solidFill>
                            <a:srgbClr val="000000"/>
                          </a:solidFill>
                          <a:effectLst/>
                          <a:latin typeface="Arial" panose="020B0604020202020204" pitchFamily="34" charset="0"/>
                          <a:ea typeface="Cambria"/>
                          <a:cs typeface="Arial" panose="020B0604020202020204" pitchFamily="34" charset="0"/>
                        </a:rPr>
                        <a:t>  Ключевые позиции</a:t>
                      </a:r>
                      <a:endParaRPr lang="ru-Ru" sz="1800" u="none" dirty="0">
                        <a:latin typeface="Arial" panose="020B0604020202020204" pitchFamily="34" charset="0"/>
                        <a:cs typeface="Arial" panose="020B0604020202020204" pitchFamily="34" charset="0"/>
                      </a:endParaRPr>
                    </a:p>
                  </a:txBody>
                  <a:tcPr marL="120949" marR="120949" marT="60475" marB="60475"/>
                </a:tc>
                <a:tc>
                  <a:txBody>
                    <a:bodyPr/>
                    <a:lstStyle/>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Коэффициент текучести кадров</a:t>
                      </a:r>
                    </a:p>
                    <a:p>
                      <a:pPr algn="l" rtl="0"/>
                      <a:r>
                        <a:rPr lang="ru-Ru" sz="1400" b="0" i="0" u="none" strike="noStrike" cap="none" baseline="0">
                          <a:solidFill>
                            <a:schemeClr val="dk1"/>
                          </a:solidFill>
                          <a:effectLst/>
                          <a:latin typeface="Arial" panose="020B0604020202020204" pitchFamily="34" charset="0"/>
                          <a:ea typeface="+mn-ea"/>
                          <a:cs typeface="Arial" panose="020B0604020202020204" pitchFamily="34" charset="0"/>
                          <a:sym typeface="Arial"/>
                        </a:rPr>
                        <a:t>Процент вакантных ключевых позиций (дополнительно)</a:t>
                      </a:r>
                      <a:endParaRPr lang="ru-Ru" sz="1800" dirty="0">
                        <a:latin typeface="Arial" panose="020B0604020202020204" pitchFamily="34" charset="0"/>
                        <a:cs typeface="Arial" panose="020B0604020202020204" pitchFamily="34" charset="0"/>
                      </a:endParaRP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28643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10C3DFEF-6F8A-482C-8454-C98E82200A18}"/>
              </a:ext>
            </a:extLst>
          </p:cNvPr>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40000" rotWithShape="0">
                    <a:srgbClr val="00000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p:nvPr>
        </p:nvSpPr>
        <p:spPr>
          <a:xfrm>
            <a:off x="275708" y="193638"/>
            <a:ext cx="10363200" cy="580800"/>
          </a:xfrm>
        </p:spPr>
        <p:txBody>
          <a:bodyPr>
            <a:normAutofit/>
          </a:bodyPr>
          <a:lstStyle/>
          <a:p>
            <a:pPr algn="l" rtl="0"/>
            <a:r>
              <a:rPr lang="ru-Ru"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Инструмент КПЭ центрального уровня</a:t>
            </a:r>
          </a:p>
        </p:txBody>
      </p:sp>
      <p:sp>
        <p:nvSpPr>
          <p:cNvPr id="4" name="Text Placeholder 3"/>
          <p:cNvSpPr>
            <a:spLocks noGrp="1"/>
          </p:cNvSpPr>
          <p:nvPr>
            <p:ph idx="1"/>
          </p:nvPr>
        </p:nvSpPr>
        <p:spPr>
          <a:xfrm>
            <a:off x="203200" y="846028"/>
            <a:ext cx="6315587" cy="5818334"/>
          </a:xfrm>
        </p:spPr>
        <p:txBody>
          <a:bodyPr>
            <a:noAutofit/>
          </a:bodyPr>
          <a:lstStyle/>
          <a:p>
            <a:pPr algn="l" rtl="0">
              <a:lnSpc>
                <a:spcPct val="120000"/>
              </a:lnSpc>
              <a:buFont typeface="Wingdings" panose="05000000000000000000" pitchFamily="2" charset="2"/>
              <a:buChar char="ü"/>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Для центральных медицинских магазинов, министерства здравоохранения и аналогичных организаций:</a:t>
            </a:r>
          </a:p>
          <a:p>
            <a:pPr marL="1079500" indent="-457200" algn="l" rtl="0">
              <a:lnSpc>
                <a:spcPct val="120000"/>
              </a:lnSpc>
              <a:buNone/>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th-TH"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Тщательно определите, где находятся различные источники данных</a:t>
            </a:r>
            <a:endParaRPr lang="en-US"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endParaRPr>
          </a:p>
          <a:p>
            <a:pPr marL="1079500" indent="-457200" algn="l" rtl="0">
              <a:lnSpc>
                <a:spcPct val="120000"/>
              </a:lnSpc>
              <a:buNone/>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a:t>
            </a:r>
            <a:r>
              <a:rPr lang="en-US"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a:t>
            </a: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Может потребоваться больше визитов, чем предполагалось</a:t>
            </a:r>
          </a:p>
          <a:p>
            <a:pPr algn="l" rtl="0">
              <a:lnSpc>
                <a:spcPct val="120000"/>
              </a:lnSpc>
              <a:buFont typeface="Wingdings" panose="05000000000000000000" pitchFamily="2" charset="2"/>
              <a:buChar char="ü"/>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Подробные определения/указания предоставлены в инструменте.</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9</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pic>
        <p:nvPicPr>
          <p:cNvPr id="6" name="Picture 5" descr="A screenshot of a social media post&#10;&#10;Description automatically generated">
            <a:extLst>
              <a:ext uri="{FF2B5EF4-FFF2-40B4-BE49-F238E27FC236}">
                <a16:creationId xmlns:a16="http://schemas.microsoft.com/office/drawing/2014/main" id="{BBD151D8-EBA4-4DDF-80EB-C4E037833B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1367" y="0"/>
            <a:ext cx="5114925" cy="6753225"/>
          </a:xfrm>
          <a:prstGeom prst="rect">
            <a:avLst/>
          </a:prstGeom>
        </p:spPr>
      </p:pic>
    </p:spTree>
    <p:extLst>
      <p:ext uri="{BB962C8B-B14F-4D97-AF65-F5344CB8AC3E}">
        <p14:creationId xmlns:p14="http://schemas.microsoft.com/office/powerpoint/2010/main" val="2403781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D6D10C9D-E81D-4C42-8384-D75F3AE7BBF4}">
  <ds:schemaRefs>
    <ds:schemaRef ds:uri="http://schemas.microsoft.com/sharepoint/v3/contenttype/forms"/>
  </ds:schemaRefs>
</ds:datastoreItem>
</file>

<file path=customXml/itemProps2.xml><?xml version="1.0" encoding="utf-8"?>
<ds:datastoreItem xmlns:ds="http://schemas.openxmlformats.org/officeDocument/2006/customXml" ds:itemID="{FA2661E3-6034-4EC2-BF87-E0048EEE59B1}">
  <ds:schemaRefs>
    <ds:schemaRef ds:uri="Microsoft.SharePoint.Taxonomy.ContentTypeSync"/>
  </ds:schemaRefs>
</ds:datastoreItem>
</file>

<file path=customXml/itemProps3.xml><?xml version="1.0" encoding="utf-8"?>
<ds:datastoreItem xmlns:ds="http://schemas.openxmlformats.org/officeDocument/2006/customXml" ds:itemID="{4E2687A4-0201-47F5-BA17-6208B4FE8E02}"/>
</file>

<file path=customXml/itemProps4.xml><?xml version="1.0" encoding="utf-8"?>
<ds:datastoreItem xmlns:ds="http://schemas.openxmlformats.org/officeDocument/2006/customXml" ds:itemID="{FD3C5A51-100E-4B66-8260-F08DE9155E65}">
  <ds:schemaRefs>
    <ds:schemaRef ds:uri="http://schemas.microsoft.com/office/2006/documentManagement/types"/>
    <ds:schemaRef ds:uri="http://schemas.openxmlformats.org/package/2006/metadata/core-properties"/>
    <ds:schemaRef ds:uri="8d7096d6-fc66-4344-9e3f-2445529a09f6"/>
    <ds:schemaRef ds:uri="http://purl.org/dc/elements/1.1/"/>
    <ds:schemaRef ds:uri="http://schemas.microsoft.com/office/infopath/2007/PartnerControls"/>
    <ds:schemaRef ds:uri="http://schemas.microsoft.com/office/2006/metadata/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125</TotalTime>
  <Words>2037</Words>
  <Application>Microsoft Office PowerPoint</Application>
  <PresentationFormat>Widescreen</PresentationFormat>
  <Paragraphs>191</Paragraphs>
  <Slides>12</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Calibri Light</vt:lpstr>
      <vt:lpstr>Gill Sans MT</vt:lpstr>
      <vt:lpstr>Times</vt:lpstr>
      <vt:lpstr>Wingdings</vt:lpstr>
      <vt:lpstr>Office Theme</vt:lpstr>
      <vt:lpstr>16.9-Template_12.7.2016</vt:lpstr>
      <vt:lpstr>PowerPoint Presentation</vt:lpstr>
      <vt:lpstr>Структура сбора данных по КПЭ</vt:lpstr>
      <vt:lpstr>Две формы сбора данных по КПЭ</vt:lpstr>
      <vt:lpstr>PowerPoint Presentation</vt:lpstr>
      <vt:lpstr>Нецентральный инструмент</vt:lpstr>
      <vt:lpstr>Таблицы сбора данных в нецентральном  инструменте сбора (извлечения) данных</vt:lpstr>
      <vt:lpstr>Собранные данные по таблицам</vt:lpstr>
      <vt:lpstr>КПЭ, рассчитываемые на основании собранных данных, по таблицам</vt:lpstr>
      <vt:lpstr>Инструмент КПЭ центрального уровня</vt:lpstr>
      <vt:lpstr>КПЭ в центральном инструменте сбора (извлечения) данных</vt:lpstr>
      <vt:lpstr>КПЭ по таблицам сбора данных (a)</vt:lpstr>
      <vt:lpstr>КПЭ по таблицам сбора данных (b)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Pakhapat Boonchusanong</cp:lastModifiedBy>
  <cp:revision>38</cp:revision>
  <dcterms:created xsi:type="dcterms:W3CDTF">2018-05-01T03:53:35Z</dcterms:created>
  <dcterms:modified xsi:type="dcterms:W3CDTF">2022-08-08T12:38:52Z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